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11" r:id="rId5"/>
  </p:sldMasterIdLst>
  <p:notesMasterIdLst>
    <p:notesMasterId r:id="rId26"/>
  </p:notesMasterIdLst>
  <p:handoutMasterIdLst>
    <p:handoutMasterId r:id="rId27"/>
  </p:handoutMasterIdLst>
  <p:sldIdLst>
    <p:sldId id="531" r:id="rId6"/>
    <p:sldId id="353" r:id="rId7"/>
    <p:sldId id="494" r:id="rId8"/>
    <p:sldId id="496" r:id="rId9"/>
    <p:sldId id="260" r:id="rId10"/>
    <p:sldId id="542" r:id="rId11"/>
    <p:sldId id="543" r:id="rId12"/>
    <p:sldId id="537" r:id="rId13"/>
    <p:sldId id="499" r:id="rId14"/>
    <p:sldId id="557" r:id="rId15"/>
    <p:sldId id="558" r:id="rId16"/>
    <p:sldId id="559" r:id="rId17"/>
    <p:sldId id="560" r:id="rId18"/>
    <p:sldId id="540" r:id="rId19"/>
    <p:sldId id="533" r:id="rId20"/>
    <p:sldId id="534" r:id="rId21"/>
    <p:sldId id="555" r:id="rId22"/>
    <p:sldId id="503" r:id="rId23"/>
    <p:sldId id="504" r:id="rId24"/>
    <p:sldId id="556" r:id="rId25"/>
  </p:sldIdLst>
  <p:sldSz cx="12192000" cy="6858000"/>
  <p:notesSz cx="6858000" cy="9144000"/>
  <p:embeddedFontLst>
    <p:embeddedFont>
      <p:font typeface="Avenir Next LT Pro" panose="020B0504020202020204" pitchFamily="34" charset="-18"/>
      <p:regular r:id="rId28"/>
      <p:bold r:id="rId29"/>
      <p:italic r:id="rId30"/>
      <p:boldItalic r:id="rId31"/>
    </p:embeddedFont>
    <p:embeddedFont>
      <p:font typeface="Europa-Bold" panose="02000000000000000000" charset="-18"/>
      <p:bold r:id="rId32"/>
      <p:italic r:id="rId33"/>
      <p:boldItalic r:id="rId34"/>
    </p:embeddedFont>
    <p:embeddedFont>
      <p:font typeface="Europa-Regular" panose="02000000000000000000" charset="-18"/>
      <p:regular r:id="rId35"/>
      <p:italic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VIOLLEN Patricia Script" panose="020B060402020202020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C81E7E-63DC-4579-94E8-C5BDE355B3F5}">
          <p14:sldIdLst>
            <p14:sldId id="531"/>
            <p14:sldId id="353"/>
            <p14:sldId id="494"/>
            <p14:sldId id="496"/>
            <p14:sldId id="260"/>
            <p14:sldId id="542"/>
            <p14:sldId id="543"/>
            <p14:sldId id="537"/>
            <p14:sldId id="499"/>
            <p14:sldId id="557"/>
            <p14:sldId id="558"/>
            <p14:sldId id="559"/>
            <p14:sldId id="560"/>
            <p14:sldId id="540"/>
            <p14:sldId id="533"/>
            <p14:sldId id="534"/>
            <p14:sldId id="555"/>
            <p14:sldId id="503"/>
            <p14:sldId id="504"/>
            <p14:sldId id="556"/>
          </p14:sldIdLst>
        </p14:section>
        <p14:section name="Assets" id="{E9C208E9-5986-48B0-B6A2-F37ADD8E63D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717"/>
    <a:srgbClr val="000000"/>
    <a:srgbClr val="262626"/>
    <a:srgbClr val="FFF600"/>
    <a:srgbClr val="727272"/>
    <a:srgbClr val="EAEAEA"/>
    <a:srgbClr val="FEF1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CB8C2-558D-4409-95F4-2D9622F4B2C6}" v="18" dt="2025-05-26T10:00:27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bor Havlicek" userId="9dfcd685-634b-41ad-86fb-239e06770d7a" providerId="ADAL" clId="{3DFCB8C2-558D-4409-95F4-2D9622F4B2C6}"/>
    <pc:docChg chg="custSel addSld delSld modSld modSection">
      <pc:chgData name="Libor Havlicek" userId="9dfcd685-634b-41ad-86fb-239e06770d7a" providerId="ADAL" clId="{3DFCB8C2-558D-4409-95F4-2D9622F4B2C6}" dt="2025-05-26T10:00:48.794" v="96" actId="26606"/>
      <pc:docMkLst>
        <pc:docMk/>
      </pc:docMkLst>
      <pc:sldChg chg="del">
        <pc:chgData name="Libor Havlicek" userId="9dfcd685-634b-41ad-86fb-239e06770d7a" providerId="ADAL" clId="{3DFCB8C2-558D-4409-95F4-2D9622F4B2C6}" dt="2025-05-26T09:51:43.473" v="88" actId="47"/>
        <pc:sldMkLst>
          <pc:docMk/>
          <pc:sldMk cId="1062746536" sldId="473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1512434714" sldId="510"/>
        </pc:sldMkLst>
      </pc:sldChg>
      <pc:sldChg chg="addSp modSp mod">
        <pc:chgData name="Libor Havlicek" userId="9dfcd685-634b-41ad-86fb-239e06770d7a" providerId="ADAL" clId="{3DFCB8C2-558D-4409-95F4-2D9622F4B2C6}" dt="2025-05-26T08:53:26.191" v="10" actId="1076"/>
        <pc:sldMkLst>
          <pc:docMk/>
          <pc:sldMk cId="2689776066" sldId="531"/>
        </pc:sldMkLst>
        <pc:picChg chg="mod">
          <ac:chgData name="Libor Havlicek" userId="9dfcd685-634b-41ad-86fb-239e06770d7a" providerId="ADAL" clId="{3DFCB8C2-558D-4409-95F4-2D9622F4B2C6}" dt="2025-05-26T08:53:10.251" v="8" actId="1076"/>
          <ac:picMkLst>
            <pc:docMk/>
            <pc:sldMk cId="2689776066" sldId="531"/>
            <ac:picMk id="4" creationId="{2564B096-FBBB-16FA-AF16-57BFC13DB81E}"/>
          </ac:picMkLst>
        </pc:picChg>
        <pc:picChg chg="add mod">
          <ac:chgData name="Libor Havlicek" userId="9dfcd685-634b-41ad-86fb-239e06770d7a" providerId="ADAL" clId="{3DFCB8C2-558D-4409-95F4-2D9622F4B2C6}" dt="2025-05-26T08:52:15.189" v="5" actId="1076"/>
          <ac:picMkLst>
            <pc:docMk/>
            <pc:sldMk cId="2689776066" sldId="531"/>
            <ac:picMk id="6" creationId="{F5262547-7377-3912-2B18-490FC3219C34}"/>
          </ac:picMkLst>
        </pc:picChg>
        <pc:picChg chg="add mod">
          <ac:chgData name="Libor Havlicek" userId="9dfcd685-634b-41ad-86fb-239e06770d7a" providerId="ADAL" clId="{3DFCB8C2-558D-4409-95F4-2D9622F4B2C6}" dt="2025-05-26T08:53:26.191" v="10" actId="1076"/>
          <ac:picMkLst>
            <pc:docMk/>
            <pc:sldMk cId="2689776066" sldId="531"/>
            <ac:picMk id="7" creationId="{17E5FB80-84C8-F4B7-BF03-1E3416138BBF}"/>
          </ac:picMkLst>
        </pc:picChg>
      </pc:sldChg>
      <pc:sldChg chg="del">
        <pc:chgData name="Libor Havlicek" userId="9dfcd685-634b-41ad-86fb-239e06770d7a" providerId="ADAL" clId="{3DFCB8C2-558D-4409-95F4-2D9622F4B2C6}" dt="2025-05-26T09:52:08.738" v="89" actId="47"/>
        <pc:sldMkLst>
          <pc:docMk/>
          <pc:sldMk cId="380466928" sldId="532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4124671569" sldId="536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189252162" sldId="546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67451724" sldId="547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1514705758" sldId="548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3197095474" sldId="549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3172515402" sldId="550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2044663289" sldId="551"/>
        </pc:sldMkLst>
      </pc:sldChg>
      <pc:sldChg chg="del">
        <pc:chgData name="Libor Havlicek" userId="9dfcd685-634b-41ad-86fb-239e06770d7a" providerId="ADAL" clId="{3DFCB8C2-558D-4409-95F4-2D9622F4B2C6}" dt="2025-05-26T09:51:41.383" v="87" actId="47"/>
        <pc:sldMkLst>
          <pc:docMk/>
          <pc:sldMk cId="561406890" sldId="554"/>
        </pc:sldMkLst>
      </pc:sldChg>
      <pc:sldChg chg="addSp delSp modSp new mod modClrScheme chgLayout">
        <pc:chgData name="Libor Havlicek" userId="9dfcd685-634b-41ad-86fb-239e06770d7a" providerId="ADAL" clId="{3DFCB8C2-558D-4409-95F4-2D9622F4B2C6}" dt="2025-05-26T09:43:02.240" v="15" actId="26606"/>
        <pc:sldMkLst>
          <pc:docMk/>
          <pc:sldMk cId="2860323729" sldId="557"/>
        </pc:sldMkLst>
        <pc:spChg chg="del">
          <ac:chgData name="Libor Havlicek" userId="9dfcd685-634b-41ad-86fb-239e06770d7a" providerId="ADAL" clId="{3DFCB8C2-558D-4409-95F4-2D9622F4B2C6}" dt="2025-05-26T09:43:02.240" v="15" actId="26606"/>
          <ac:spMkLst>
            <pc:docMk/>
            <pc:sldMk cId="2860323729" sldId="557"/>
            <ac:spMk id="2" creationId="{D5FF5818-B5E7-AEEC-6007-80FEC9A235E8}"/>
          </ac:spMkLst>
        </pc:spChg>
        <pc:spChg chg="del">
          <ac:chgData name="Libor Havlicek" userId="9dfcd685-634b-41ad-86fb-239e06770d7a" providerId="ADAL" clId="{3DFCB8C2-558D-4409-95F4-2D9622F4B2C6}" dt="2025-05-26T09:43:02.240" v="15" actId="26606"/>
          <ac:spMkLst>
            <pc:docMk/>
            <pc:sldMk cId="2860323729" sldId="557"/>
            <ac:spMk id="3" creationId="{615192C8-F82C-BFAB-4214-50A74E7B765C}"/>
          </ac:spMkLst>
        </pc:spChg>
        <pc:picChg chg="add mod">
          <ac:chgData name="Libor Havlicek" userId="9dfcd685-634b-41ad-86fb-239e06770d7a" providerId="ADAL" clId="{3DFCB8C2-558D-4409-95F4-2D9622F4B2C6}" dt="2025-05-26T09:43:02.240" v="15" actId="26606"/>
          <ac:picMkLst>
            <pc:docMk/>
            <pc:sldMk cId="2860323729" sldId="557"/>
            <ac:picMk id="1026" creationId="{01143B84-3A23-2913-25FB-A9FDE709537B}"/>
          </ac:picMkLst>
        </pc:picChg>
      </pc:sldChg>
      <pc:sldChg chg="addSp delSp modSp new mod setBg">
        <pc:chgData name="Libor Havlicek" userId="9dfcd685-634b-41ad-86fb-239e06770d7a" providerId="ADAL" clId="{3DFCB8C2-558D-4409-95F4-2D9622F4B2C6}" dt="2025-05-26T09:45:42.637" v="19" actId="26606"/>
        <pc:sldMkLst>
          <pc:docMk/>
          <pc:sldMk cId="3488348716" sldId="558"/>
        </pc:sldMkLst>
        <pc:spChg chg="del">
          <ac:chgData name="Libor Havlicek" userId="9dfcd685-634b-41ad-86fb-239e06770d7a" providerId="ADAL" clId="{3DFCB8C2-558D-4409-95F4-2D9622F4B2C6}" dt="2025-05-26T09:45:42.637" v="19" actId="26606"/>
          <ac:spMkLst>
            <pc:docMk/>
            <pc:sldMk cId="3488348716" sldId="558"/>
            <ac:spMk id="2" creationId="{5DD23669-B1D5-7557-2CC5-EC46A56AC504}"/>
          </ac:spMkLst>
        </pc:spChg>
        <pc:spChg chg="del">
          <ac:chgData name="Libor Havlicek" userId="9dfcd685-634b-41ad-86fb-239e06770d7a" providerId="ADAL" clId="{3DFCB8C2-558D-4409-95F4-2D9622F4B2C6}" dt="2025-05-26T09:45:42.637" v="19" actId="26606"/>
          <ac:spMkLst>
            <pc:docMk/>
            <pc:sldMk cId="3488348716" sldId="558"/>
            <ac:spMk id="3" creationId="{C7D43A30-5ED5-64C9-638C-65FAE1B0A494}"/>
          </ac:spMkLst>
        </pc:spChg>
        <pc:spChg chg="add">
          <ac:chgData name="Libor Havlicek" userId="9dfcd685-634b-41ad-86fb-239e06770d7a" providerId="ADAL" clId="{3DFCB8C2-558D-4409-95F4-2D9622F4B2C6}" dt="2025-05-26T09:45:42.637" v="19" actId="26606"/>
          <ac:spMkLst>
            <pc:docMk/>
            <pc:sldMk cId="3488348716" sldId="558"/>
            <ac:spMk id="2055" creationId="{42A4FC2C-047E-45A5-965D-8E1E3BF09BC6}"/>
          </ac:spMkLst>
        </pc:spChg>
        <pc:picChg chg="add mod">
          <ac:chgData name="Libor Havlicek" userId="9dfcd685-634b-41ad-86fb-239e06770d7a" providerId="ADAL" clId="{3DFCB8C2-558D-4409-95F4-2D9622F4B2C6}" dt="2025-05-26T09:45:42.637" v="19" actId="26606"/>
          <ac:picMkLst>
            <pc:docMk/>
            <pc:sldMk cId="3488348716" sldId="558"/>
            <ac:picMk id="2050" creationId="{C92EF72F-E4E1-3C88-0984-B3FCBCE680FB}"/>
          </ac:picMkLst>
        </pc:picChg>
      </pc:sldChg>
      <pc:sldChg chg="addSp delSp modSp new mod">
        <pc:chgData name="Libor Havlicek" userId="9dfcd685-634b-41ad-86fb-239e06770d7a" providerId="ADAL" clId="{3DFCB8C2-558D-4409-95F4-2D9622F4B2C6}" dt="2025-05-26T09:50:05.862" v="86" actId="404"/>
        <pc:sldMkLst>
          <pc:docMk/>
          <pc:sldMk cId="357908189" sldId="559"/>
        </pc:sldMkLst>
        <pc:spChg chg="mod">
          <ac:chgData name="Libor Havlicek" userId="9dfcd685-634b-41ad-86fb-239e06770d7a" providerId="ADAL" clId="{3DFCB8C2-558D-4409-95F4-2D9622F4B2C6}" dt="2025-05-26T09:50:05.862" v="86" actId="404"/>
          <ac:spMkLst>
            <pc:docMk/>
            <pc:sldMk cId="357908189" sldId="559"/>
            <ac:spMk id="2" creationId="{9B3A7E92-5347-EBCE-3AA4-CCC2C30A3246}"/>
          </ac:spMkLst>
        </pc:spChg>
        <pc:spChg chg="del">
          <ac:chgData name="Libor Havlicek" userId="9dfcd685-634b-41ad-86fb-239e06770d7a" providerId="ADAL" clId="{3DFCB8C2-558D-4409-95F4-2D9622F4B2C6}" dt="2025-05-26T09:47:08.434" v="20"/>
          <ac:spMkLst>
            <pc:docMk/>
            <pc:sldMk cId="357908189" sldId="559"/>
            <ac:spMk id="3" creationId="{126826AE-FC60-26A4-5DB0-1A5BC5E11074}"/>
          </ac:spMkLst>
        </pc:spChg>
        <pc:picChg chg="add mod">
          <ac:chgData name="Libor Havlicek" userId="9dfcd685-634b-41ad-86fb-239e06770d7a" providerId="ADAL" clId="{3DFCB8C2-558D-4409-95F4-2D9622F4B2C6}" dt="2025-05-26T09:48:47.358" v="35" actId="14100"/>
          <ac:picMkLst>
            <pc:docMk/>
            <pc:sldMk cId="357908189" sldId="559"/>
            <ac:picMk id="5" creationId="{F91CB6EF-A6EC-0B35-0CD1-1B69678D1FAD}"/>
          </ac:picMkLst>
        </pc:picChg>
        <pc:picChg chg="add mod">
          <ac:chgData name="Libor Havlicek" userId="9dfcd685-634b-41ad-86fb-239e06770d7a" providerId="ADAL" clId="{3DFCB8C2-558D-4409-95F4-2D9622F4B2C6}" dt="2025-05-26T09:49:01.933" v="38" actId="14100"/>
          <ac:picMkLst>
            <pc:docMk/>
            <pc:sldMk cId="357908189" sldId="559"/>
            <ac:picMk id="7" creationId="{B721A288-B7FE-8874-0180-F35F99729159}"/>
          </ac:picMkLst>
        </pc:picChg>
      </pc:sldChg>
      <pc:sldChg chg="addSp delSp modSp new mod setBg">
        <pc:chgData name="Libor Havlicek" userId="9dfcd685-634b-41ad-86fb-239e06770d7a" providerId="ADAL" clId="{3DFCB8C2-558D-4409-95F4-2D9622F4B2C6}" dt="2025-05-26T10:00:48.794" v="96" actId="26606"/>
        <pc:sldMkLst>
          <pc:docMk/>
          <pc:sldMk cId="996774658" sldId="560"/>
        </pc:sldMkLst>
        <pc:spChg chg="del">
          <ac:chgData name="Libor Havlicek" userId="9dfcd685-634b-41ad-86fb-239e06770d7a" providerId="ADAL" clId="{3DFCB8C2-558D-4409-95F4-2D9622F4B2C6}" dt="2025-05-26T10:00:38.148" v="95" actId="26606"/>
          <ac:spMkLst>
            <pc:docMk/>
            <pc:sldMk cId="996774658" sldId="560"/>
            <ac:spMk id="2" creationId="{3AD34FE5-844F-D2B2-9C43-52A1BA08AC05}"/>
          </ac:spMkLst>
        </pc:spChg>
        <pc:spChg chg="del">
          <ac:chgData name="Libor Havlicek" userId="9dfcd685-634b-41ad-86fb-239e06770d7a" providerId="ADAL" clId="{3DFCB8C2-558D-4409-95F4-2D9622F4B2C6}" dt="2025-05-26T10:00:27.685" v="91"/>
          <ac:spMkLst>
            <pc:docMk/>
            <pc:sldMk cId="996774658" sldId="560"/>
            <ac:spMk id="3" creationId="{86CCEC31-59EA-2ED8-6778-8EDDD17DE9B5}"/>
          </ac:spMkLst>
        </pc:spChg>
        <pc:spChg chg="add">
          <ac:chgData name="Libor Havlicek" userId="9dfcd685-634b-41ad-86fb-239e06770d7a" providerId="ADAL" clId="{3DFCB8C2-558D-4409-95F4-2D9622F4B2C6}" dt="2025-05-26T10:00:48.794" v="96" actId="26606"/>
          <ac:spMkLst>
            <pc:docMk/>
            <pc:sldMk cId="996774658" sldId="560"/>
            <ac:spMk id="19" creationId="{42A4FC2C-047E-45A5-965D-8E1E3BF09BC6}"/>
          </ac:spMkLst>
        </pc:spChg>
        <pc:grpChg chg="add del">
          <ac:chgData name="Libor Havlicek" userId="9dfcd685-634b-41ad-86fb-239e06770d7a" providerId="ADAL" clId="{3DFCB8C2-558D-4409-95F4-2D9622F4B2C6}" dt="2025-05-26T10:00:48.794" v="96" actId="26606"/>
          <ac:grpSpMkLst>
            <pc:docMk/>
            <pc:sldMk cId="996774658" sldId="560"/>
            <ac:grpSpMk id="10" creationId="{723C66ED-DBBF-12CA-7F5E-813E0E7D036A}"/>
          </ac:grpSpMkLst>
        </pc:grpChg>
        <pc:picChg chg="add mod">
          <ac:chgData name="Libor Havlicek" userId="9dfcd685-634b-41ad-86fb-239e06770d7a" providerId="ADAL" clId="{3DFCB8C2-558D-4409-95F4-2D9622F4B2C6}" dt="2025-05-26T10:00:48.794" v="96" actId="26606"/>
          <ac:picMkLst>
            <pc:docMk/>
            <pc:sldMk cId="996774658" sldId="560"/>
            <ac:picMk id="5" creationId="{0F4F3425-AC66-477C-2AAF-61162919BAF8}"/>
          </ac:picMkLst>
        </pc:picChg>
      </pc:sldChg>
    </pc:docChg>
  </pc:docChgLst>
  <pc:docChgLst>
    <pc:chgData name="Eva Vasnovska" userId="ab332b5a-e0b5-4ac7-b6a3-a9b564091c63" providerId="ADAL" clId="{28027A90-6A19-4C8F-A94E-6B0FD50367B9}"/>
    <pc:docChg chg="custSel modSld">
      <pc:chgData name="Eva Vasnovska" userId="ab332b5a-e0b5-4ac7-b6a3-a9b564091c63" providerId="ADAL" clId="{28027A90-6A19-4C8F-A94E-6B0FD50367B9}" dt="2025-05-26T12:46:25.623" v="0" actId="6264"/>
      <pc:docMkLst>
        <pc:docMk/>
      </pc:docMkLst>
      <pc:sldChg chg="addSp delSp modSp mod delDesignElem chgLayout">
        <pc:chgData name="Eva Vasnovska" userId="ab332b5a-e0b5-4ac7-b6a3-a9b564091c63" providerId="ADAL" clId="{28027A90-6A19-4C8F-A94E-6B0FD50367B9}" dt="2025-05-26T12:46:25.623" v="0" actId="6264"/>
        <pc:sldMkLst>
          <pc:docMk/>
          <pc:sldMk cId="996774658" sldId="560"/>
        </pc:sldMkLst>
        <pc:spChg chg="add del mod">
          <ac:chgData name="Eva Vasnovska" userId="ab332b5a-e0b5-4ac7-b6a3-a9b564091c63" providerId="ADAL" clId="{28027A90-6A19-4C8F-A94E-6B0FD50367B9}" dt="2025-05-26T12:46:25.623" v="0" actId="6264"/>
          <ac:spMkLst>
            <pc:docMk/>
            <pc:sldMk cId="996774658" sldId="560"/>
            <ac:spMk id="2" creationId="{556D0A5E-A410-8BBE-AFDA-D1D9134E4AAD}"/>
          </ac:spMkLst>
        </pc:spChg>
        <pc:spChg chg="add mod ord">
          <ac:chgData name="Eva Vasnovska" userId="ab332b5a-e0b5-4ac7-b6a3-a9b564091c63" providerId="ADAL" clId="{28027A90-6A19-4C8F-A94E-6B0FD50367B9}" dt="2025-05-26T12:46:25.623" v="0" actId="6264"/>
          <ac:spMkLst>
            <pc:docMk/>
            <pc:sldMk cId="996774658" sldId="560"/>
            <ac:spMk id="3" creationId="{50916935-BDEF-7967-E37C-5DBA20E452CB}"/>
          </ac:spMkLst>
        </pc:spChg>
        <pc:spChg chg="del">
          <ac:chgData name="Eva Vasnovska" userId="ab332b5a-e0b5-4ac7-b6a3-a9b564091c63" providerId="ADAL" clId="{28027A90-6A19-4C8F-A94E-6B0FD50367B9}" dt="2025-05-26T12:46:25.623" v="0" actId="6264"/>
          <ac:spMkLst>
            <pc:docMk/>
            <pc:sldMk cId="996774658" sldId="560"/>
            <ac:spMk id="19" creationId="{42A4FC2C-047E-45A5-965D-8E1E3BF09BC6}"/>
          </ac:spMkLst>
        </pc:spChg>
        <pc:picChg chg="mod ord">
          <ac:chgData name="Eva Vasnovska" userId="ab332b5a-e0b5-4ac7-b6a3-a9b564091c63" providerId="ADAL" clId="{28027A90-6A19-4C8F-A94E-6B0FD50367B9}" dt="2025-05-26T12:46:25.623" v="0" actId="6264"/>
          <ac:picMkLst>
            <pc:docMk/>
            <pc:sldMk cId="996774658" sldId="560"/>
            <ac:picMk id="5" creationId="{0F4F3425-AC66-477C-2AAF-61162919BAF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4B4AA-7F54-4403-8CD3-D1D1E1FF6BD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5FD6A-4765-4A93-9B0F-75EEFEA3E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36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B6E9D-CF20-4315-8175-0A9B8E395EDB}" type="datetimeFigureOut">
              <a:rPr lang="en-CA" smtClean="0"/>
              <a:t>2025-05-27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CF1B4-7439-4513-BA54-9D5B4C0B44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33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Vista Line is our series of consoles that all share similar features in the control surface.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281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BC6A3-0F77-4FE2-FA35-CBCDC0CC6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58772-039F-C1A9-540E-DF25E2A13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0D4F7-BE11-3F08-24BD-43A3E6208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Vista-In-Vue system uses a Vue-Edge-Pro loaded with a thin layer of Magnum specifically for the Studer system. Wave Boards can also be added for tactile control.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AE08C-3022-601E-257F-DEDCC3EFD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508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D27CB-EE57-D218-C9E2-3F53C7EBB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9C5476-8DFF-3B59-F4FC-56EFD73B2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C7BE5-52A4-1EE3-1F26-2DC0DEDEC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card converts the D23m’s internal A-Link controller card signal to 2110-30 to allow the access and use of any of the connected I/O within the frame on the 2110 network.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72D37-E134-ED9E-EB44-80A46628E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095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99B12-147D-B978-A0FC-68F889378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1735D-414A-4341-ED00-0DE8E4184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276B0-BB80-4BA7-2792-85129C52E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card adds an A-Link to 2110 conversion gateway directly to the D23m frame for direct connection to the core IP switch fabric.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1CB27-1DFB-9176-CFEE-19FE5B3E2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2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7F4B3-7464-B0BD-5D82-8771DC58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D1292-DB06-24F2-22D5-F1FA489AC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DCC34-16C0-50E7-947E-924F67A39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card adds an A-Link to 2110 conversion gateway directly to the D23m frame for direct connection to the core IP switch fabric.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E4DAD-4C05-6AAF-0DE7-86038E491D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80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C99D8-33E5-ED26-FA8E-A1BDEAB3E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CF1B92-41B7-A010-ECF6-458F95F5B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28D41-6265-5336-1DEB-59F5F1D70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Vista-In-Vue system uses a Vue-Edge-Pro loaded with a thin layer of Magnum specifically for the Studer system. Wave Boards can also be added for tactile control.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1FBB5-E29D-37E7-A44B-1D6A4B699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0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89142-B0CF-BF43-F33A-96CE7D74B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E8C35-21C6-4DBE-4D29-7803B4BEBD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5DE92B-1B24-4B62-B134-AFE4AE178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Vista-In-Vue system uses a Vue-Edge-Pro loaded with a thin layer of Magnum specifically for the Studer system. Wave Boards can also be added for tactile control.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149E6-257A-71BA-2482-7459FFB6A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00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BC6A3-0F77-4FE2-FA35-CBCDC0CC6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58772-039F-C1A9-540E-DF25E2A13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0D4F7-BE11-3F08-24BD-43A3E6208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Vista-In-Vue system uses a Vue-Edge-Pro loaded with a thin layer of Magnum specifically for the Studer system. Wave Boards can also be added for tactile control.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AE08C-3022-601E-257F-DEDCC3EFD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33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Pre-Fader Listening (PFL) lets the operator interrogate the incoming audio signal as it sounds before it’s mixed. This happens non-destructively and gives the operator the ability to locate potential issues and their origin.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52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VPFL</a:t>
            </a:r>
            <a:r>
              <a:rPr lang="en-US"/>
              <a:t>:</a:t>
            </a:r>
            <a:br>
              <a:rPr lang="en-US"/>
            </a:br>
            <a:r>
              <a:rPr lang="en-US"/>
              <a:t>A1’s love this!</a:t>
            </a:r>
            <a:br>
              <a:rPr lang="en-US"/>
            </a:br>
            <a:r>
              <a:rPr lang="en-US"/>
              <a:t>A user-selected audio to video source. Any video source can be connected to any audio source on the console as chosen by the Operator.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CF1B4-7439-4513-BA54-9D5B4C0B448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376" y="1556792"/>
            <a:ext cx="7488832" cy="2232248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b">
            <a:noAutofit/>
          </a:bodyPr>
          <a:lstStyle>
            <a:lvl1pPr algn="l">
              <a:defRPr sz="6000">
                <a:solidFill>
                  <a:srgbClr val="EAEAE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376" y="4869160"/>
            <a:ext cx="7488832" cy="432048"/>
          </a:xfrm>
          <a:noFill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rgbClr val="C0C0C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arallelogram 6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8" name="Parallelogram 7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9" name="Parallelogram 8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0" name="Rectangle 9"/>
          <p:cNvSpPr/>
          <p:nvPr userDrawn="1"/>
        </p:nvSpPr>
        <p:spPr>
          <a:xfrm>
            <a:off x="479376" y="4221088"/>
            <a:ext cx="2808312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6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Quote Full">
    <p:bg>
      <p:bgPr>
        <a:solidFill>
          <a:srgbClr val="FFF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08" y="2780928"/>
            <a:ext cx="10515600" cy="1325563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5" name="TextBox 4"/>
          <p:cNvSpPr txBox="1"/>
          <p:nvPr userDrawn="1"/>
        </p:nvSpPr>
        <p:spPr>
          <a:xfrm>
            <a:off x="10488488" y="2780928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1717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en-CA" sz="18000">
              <a:solidFill>
                <a:srgbClr val="17171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2008" y="1484784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endParaRPr lang="en-CA" sz="180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Quote Lo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3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noFill/>
          <a:ln>
            <a:solidFill>
              <a:srgbClr val="FFF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15" name="Parallelogram 14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noFill/>
          <a:ln>
            <a:solidFill>
              <a:srgbClr val="FFF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6" name="Parallelogram 15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noFill/>
          <a:ln>
            <a:solidFill>
              <a:srgbClr val="FFF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5" name="TextBox 4"/>
          <p:cNvSpPr txBox="1"/>
          <p:nvPr userDrawn="1"/>
        </p:nvSpPr>
        <p:spPr>
          <a:xfrm>
            <a:off x="10488488" y="4149080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FFF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en-CA" sz="18000">
              <a:solidFill>
                <a:srgbClr val="FFF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2008" y="340157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FFF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endParaRPr lang="en-CA" sz="18000">
              <a:solidFill>
                <a:srgbClr val="FFF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1556792"/>
            <a:ext cx="10515600" cy="3744416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 </a:t>
            </a:r>
          </a:p>
        </p:txBody>
      </p:sp>
    </p:spTree>
    <p:extLst>
      <p:ext uri="{BB962C8B-B14F-4D97-AF65-F5344CB8AC3E}">
        <p14:creationId xmlns:p14="http://schemas.microsoft.com/office/powerpoint/2010/main" val="3472126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Quote Long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1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13" name="Parallelogram 12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4" name="Parallelogram 13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5" name="TextBox 4"/>
          <p:cNvSpPr txBox="1"/>
          <p:nvPr userDrawn="1"/>
        </p:nvSpPr>
        <p:spPr>
          <a:xfrm>
            <a:off x="10488488" y="3491190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FFF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en-CA" sz="18000">
              <a:solidFill>
                <a:srgbClr val="FFF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552980" y="340157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FFF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endParaRPr lang="en-CA" sz="18000">
              <a:solidFill>
                <a:srgbClr val="FFF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176120" y="1635810"/>
            <a:ext cx="4177680" cy="3094355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51385" y="1640639"/>
            <a:ext cx="5760640" cy="3089526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20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Quote Text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0"/>
          <p:cNvSpPr>
            <a:spLocks noGrp="1"/>
          </p:cNvSpPr>
          <p:nvPr>
            <p:ph sz="quarter" idx="16"/>
          </p:nvPr>
        </p:nvSpPr>
        <p:spPr>
          <a:xfrm>
            <a:off x="2809" y="4365104"/>
            <a:ext cx="6108340" cy="1872208"/>
          </a:xfrm>
          <a:solidFill>
            <a:schemeClr val="accent1"/>
          </a:solidFill>
        </p:spPr>
        <p:txBody>
          <a:bodyPr lIns="548640" tIns="274320" rIns="548640" bIns="27432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21605" y="1268760"/>
            <a:ext cx="5630379" cy="2448272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5616624" cy="3600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4365104"/>
            <a:ext cx="494525" cy="3600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5616624" y="5877272"/>
            <a:ext cx="494525" cy="36004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032625" y="0"/>
            <a:ext cx="515778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841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Quote Table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08" y="1331592"/>
            <a:ext cx="10515600" cy="1325563"/>
          </a:xfrm>
        </p:spPr>
        <p:txBody>
          <a:bodyPr/>
          <a:lstStyle>
            <a:lvl1pPr algn="ctr">
              <a:defRPr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5" name="TextBox 4"/>
          <p:cNvSpPr txBox="1"/>
          <p:nvPr userDrawn="1"/>
        </p:nvSpPr>
        <p:spPr>
          <a:xfrm>
            <a:off x="10488488" y="1331592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FFF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en-CA" sz="18000">
              <a:solidFill>
                <a:srgbClr val="FFF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2008" y="35448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FFF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endParaRPr lang="en-CA" sz="18000">
              <a:solidFill>
                <a:srgbClr val="FFF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26" y="3135544"/>
            <a:ext cx="6961308" cy="469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2783632" y="3501008"/>
            <a:ext cx="6264696" cy="39604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601632" y="5206389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272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Large Right"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030144" y="0"/>
            <a:ext cx="5159896" cy="630931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5360" y="550615"/>
            <a:ext cx="5760640" cy="3600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/>
          </p:nvPr>
        </p:nvSpPr>
        <p:spPr>
          <a:xfrm>
            <a:off x="335360" y="1266270"/>
            <a:ext cx="5760640" cy="5043049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70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Text Left 2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7032104" y="0"/>
            <a:ext cx="5157936" cy="6309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5760248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4"/>
          </p:nvPr>
        </p:nvSpPr>
        <p:spPr>
          <a:xfrm>
            <a:off x="337320" y="1253838"/>
            <a:ext cx="5758680" cy="50554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88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Large Left"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5015880" cy="630931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4040" y="550615"/>
            <a:ext cx="5760640" cy="3600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/>
          </p:nvPr>
        </p:nvSpPr>
        <p:spPr>
          <a:xfrm>
            <a:off x="6094040" y="1268760"/>
            <a:ext cx="5760640" cy="4680520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115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Text Right 2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5814"/>
            <a:ext cx="5015880" cy="63035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0" y="548680"/>
            <a:ext cx="5758680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4"/>
          </p:nvPr>
        </p:nvSpPr>
        <p:spPr>
          <a:xfrm>
            <a:off x="6096000" y="1268760"/>
            <a:ext cx="5758680" cy="4680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915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Text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550615"/>
            <a:ext cx="6096000" cy="57587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5040560" cy="3600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35360" y="1271844"/>
            <a:ext cx="4320480" cy="503747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079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de Image Text Bottom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16" y="3949201"/>
            <a:ext cx="5616624" cy="1352007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4040" y="3949200"/>
            <a:ext cx="5618584" cy="2288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rgbClr val="C0C0C0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960" y="0"/>
            <a:ext cx="12192000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9376" y="5301208"/>
            <a:ext cx="2808312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83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Text Left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1" y="548680"/>
            <a:ext cx="6096000" cy="57606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5040560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/>
          </p:nvPr>
        </p:nvSpPr>
        <p:spPr>
          <a:xfrm>
            <a:off x="338300" y="1268760"/>
            <a:ext cx="4317539" cy="50554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670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Text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548680"/>
            <a:ext cx="7536159" cy="57606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256240" y="548680"/>
            <a:ext cx="3600400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4"/>
          </p:nvPr>
        </p:nvSpPr>
        <p:spPr>
          <a:xfrm>
            <a:off x="8256240" y="1268760"/>
            <a:ext cx="3598440" cy="4350324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22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Text Right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548680"/>
            <a:ext cx="7536160" cy="57606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253906" y="548680"/>
            <a:ext cx="3600400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8256240" y="1268760"/>
            <a:ext cx="3598440" cy="4350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679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de Image 2 Column Text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12" name="Parallelogram 11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3" name="Parallelogram 12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35360" y="3823469"/>
            <a:ext cx="11521280" cy="23042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 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5363" y="548680"/>
            <a:ext cx="9865093" cy="418731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335360" y="1268760"/>
            <a:ext cx="9865096" cy="1872208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1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2 Wide Image 2 Column Text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1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13" name="Parallelogram 12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4" name="Parallelogram 13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79374" y="3933056"/>
            <a:ext cx="5616625" cy="23042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 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5360" y="561997"/>
            <a:ext cx="9865096" cy="418731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933056"/>
            <a:ext cx="5614370" cy="23042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 </a:t>
            </a:r>
            <a:endParaRPr lang="en-CA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6"/>
          </p:nvPr>
        </p:nvSpPr>
        <p:spPr>
          <a:xfrm>
            <a:off x="335360" y="1268760"/>
            <a:ext cx="9865096" cy="1872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325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Wide Image 2 Column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12" name="Parallelogram 11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3" name="Parallelogram 12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35360" y="3933056"/>
            <a:ext cx="11519320" cy="23042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 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9937104" cy="418731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335361" y="1268760"/>
            <a:ext cx="9937104" cy="1872208"/>
          </a:xfrm>
        </p:spPr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  <a:lvl2pPr>
              <a:defRPr>
                <a:solidFill>
                  <a:srgbClr val="727272"/>
                </a:solidFill>
              </a:defRPr>
            </a:lvl2pPr>
            <a:lvl3pPr>
              <a:defRPr>
                <a:solidFill>
                  <a:srgbClr val="727272"/>
                </a:solidFill>
              </a:defRPr>
            </a:lvl3pPr>
            <a:lvl4pPr>
              <a:defRPr>
                <a:solidFill>
                  <a:srgbClr val="727272"/>
                </a:solidFill>
              </a:defRPr>
            </a:lvl4pPr>
            <a:lvl5pPr>
              <a:defRPr>
                <a:solidFill>
                  <a:srgbClr val="72727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81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2 Wide Image 2 Column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1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13" name="Parallelogram 12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4" name="Parallelogram 13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79374" y="3933056"/>
            <a:ext cx="5616625" cy="23042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 </a:t>
            </a:r>
            <a:endParaRPr lang="en-CA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9865096" cy="418731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335357" y="1268760"/>
            <a:ext cx="9865099" cy="1872208"/>
          </a:xfrm>
        </p:spPr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  <a:lvl2pPr>
              <a:defRPr>
                <a:solidFill>
                  <a:srgbClr val="727272"/>
                </a:solidFill>
              </a:defRPr>
            </a:lvl2pPr>
            <a:lvl3pPr>
              <a:defRPr>
                <a:solidFill>
                  <a:srgbClr val="727272"/>
                </a:solidFill>
              </a:defRPr>
            </a:lvl3pPr>
            <a:lvl4pPr>
              <a:defRPr>
                <a:solidFill>
                  <a:srgbClr val="727272"/>
                </a:solidFill>
              </a:defRPr>
            </a:lvl4pPr>
            <a:lvl5pPr>
              <a:defRPr>
                <a:solidFill>
                  <a:srgbClr val="72727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933056"/>
            <a:ext cx="5614370" cy="23042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283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31" y="508047"/>
            <a:ext cx="9836537" cy="587132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564904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171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Ma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31" y="508047"/>
            <a:ext cx="9836537" cy="587132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564904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3834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Full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2000" cy="6309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103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de Image Text Top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16" y="620688"/>
            <a:ext cx="5616624" cy="1352007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4040" y="620687"/>
            <a:ext cx="5618584" cy="2288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rgbClr val="C0C0C0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960" y="3468718"/>
            <a:ext cx="12192000" cy="33839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9376" y="1972695"/>
            <a:ext cx="2808312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06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Image 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7051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Video 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0413" cy="6853238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1759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Monitor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-120936"/>
            <a:ext cx="8730208" cy="8730208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2900759" y="1628800"/>
            <a:ext cx="6335713" cy="360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318153" y="3717032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arallelogram 9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14" name="Parallelogram 13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5" name="Parallelogram 14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4434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Monitor">
    <p:bg>
      <p:bgPr>
        <a:solidFill>
          <a:srgbClr val="FFF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-120936"/>
            <a:ext cx="8730208" cy="873020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2900759" y="1628800"/>
            <a:ext cx="6335713" cy="360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318153" y="3717032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arallelogram 10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12" name="Parallelogram 11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13" name="Parallelogram 12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9944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ablet Text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74" y="1335344"/>
            <a:ext cx="6961308" cy="469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5015880" y="1700808"/>
            <a:ext cx="6264696" cy="39604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5360" y="1196752"/>
            <a:ext cx="3600400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264352" y="3693769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4"/>
          </p:nvPr>
        </p:nvSpPr>
        <p:spPr>
          <a:xfrm>
            <a:off x="353060" y="1916832"/>
            <a:ext cx="3582700" cy="4350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863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ablet 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26" y="1335344"/>
            <a:ext cx="6961308" cy="469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2783632" y="1700808"/>
            <a:ext cx="6264696" cy="39604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92144" y="3693769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2570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ablet Text">
    <p:bg>
      <p:bgPr>
        <a:solidFill>
          <a:srgbClr val="FFF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74" y="1335344"/>
            <a:ext cx="6961308" cy="469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5015880" y="1700808"/>
            <a:ext cx="6264696" cy="39604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5360" y="1196752"/>
            <a:ext cx="3600400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264352" y="3693769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4"/>
          </p:nvPr>
        </p:nvSpPr>
        <p:spPr>
          <a:xfrm>
            <a:off x="353060" y="1916832"/>
            <a:ext cx="3582700" cy="4350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997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ablet ">
    <p:bg>
      <p:bgPr>
        <a:solidFill>
          <a:srgbClr val="FFF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26" y="1335344"/>
            <a:ext cx="6961308" cy="469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2783632" y="1700808"/>
            <a:ext cx="6264696" cy="39604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92144" y="3693769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95324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Monitor Text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32" y="-120936"/>
            <a:ext cx="8730208" cy="8730208"/>
          </a:xfrm>
          <a:prstGeom prst="rect">
            <a:avLst/>
          </a:prstGeom>
        </p:spPr>
      </p:pic>
      <p:sp>
        <p:nvSpPr>
          <p:cNvPr id="8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4657079" y="1628800"/>
            <a:ext cx="6335713" cy="360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5360" y="1196752"/>
            <a:ext cx="3600400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335360" y="1916832"/>
            <a:ext cx="3600400" cy="43503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264352" y="3693769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8137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Monitor Text">
    <p:bg>
      <p:bgPr>
        <a:solidFill>
          <a:srgbClr val="FFF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32" y="-120936"/>
            <a:ext cx="8730208" cy="8730208"/>
          </a:xfrm>
          <a:prstGeom prst="rect">
            <a:avLst/>
          </a:prstGeom>
        </p:spPr>
      </p:pic>
      <p:sp>
        <p:nvSpPr>
          <p:cNvPr id="8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4657079" y="1628800"/>
            <a:ext cx="6335713" cy="360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5360" y="1196752"/>
            <a:ext cx="3600400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264352" y="3693769"/>
            <a:ext cx="3025005" cy="410383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353060" y="1916832"/>
            <a:ext cx="3582700" cy="4350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4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968208" y="1"/>
            <a:ext cx="4221832" cy="685263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55440" y="548680"/>
            <a:ext cx="5616624" cy="3600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479376" cy="6852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55440" y="1268760"/>
            <a:ext cx="5616624" cy="4665146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04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con Text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79376" y="1556792"/>
            <a:ext cx="3240359" cy="2808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475819" y="1556792"/>
            <a:ext cx="3240357" cy="2808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8481958" y="1556792"/>
            <a:ext cx="3230666" cy="2808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9376" y="620688"/>
            <a:ext cx="5616624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rgbClr val="1717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9425" y="4724400"/>
            <a:ext cx="3240310" cy="1512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475819" y="4724400"/>
            <a:ext cx="3276365" cy="1512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8508268" y="4732311"/>
            <a:ext cx="3204357" cy="1512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841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con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9376" y="620688"/>
            <a:ext cx="5616624" cy="360040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9425" y="4724400"/>
            <a:ext cx="3240310" cy="1512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475819" y="4724400"/>
            <a:ext cx="3276365" cy="1512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8508268" y="4732311"/>
            <a:ext cx="3204357" cy="1512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475819" y="1556792"/>
            <a:ext cx="3240357" cy="2808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79376" y="1556792"/>
            <a:ext cx="3240359" cy="2808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8481958" y="1556792"/>
            <a:ext cx="3230666" cy="2808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6445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Grap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>
          <a:xfrm>
            <a:off x="838200" y="1989138"/>
            <a:ext cx="10515600" cy="4176166"/>
          </a:xfrm>
          <a:ln>
            <a:noFill/>
          </a:ln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207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Grap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>
          <a:xfrm>
            <a:off x="5087888" y="550615"/>
            <a:ext cx="6625952" cy="5686697"/>
          </a:xfrm>
          <a:ln>
            <a:noFill/>
          </a:ln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550615"/>
            <a:ext cx="4320480" cy="3600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495255" y="1273780"/>
            <a:ext cx="4304601" cy="4963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692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2749"/>
            <a:ext cx="10515600" cy="1879744"/>
          </a:xfrm>
        </p:spPr>
        <p:txBody>
          <a:bodyPr anchor="ctr" anchorCtr="0"/>
          <a:lstStyle>
            <a:lvl1pPr algn="ctr">
              <a:defRPr sz="60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4149081"/>
            <a:ext cx="10515600" cy="708240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C0C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t>‹#›</a:t>
            </a:fld>
            <a:endParaRPr lang="en-CA"/>
          </a:p>
        </p:txBody>
      </p:sp>
      <p:sp>
        <p:nvSpPr>
          <p:cNvPr id="15" name="Rectangle 14"/>
          <p:cNvSpPr/>
          <p:nvPr userDrawn="1"/>
        </p:nvSpPr>
        <p:spPr>
          <a:xfrm flipV="1">
            <a:off x="4421814" y="3810067"/>
            <a:ext cx="3348372" cy="45719"/>
          </a:xfrm>
          <a:prstGeom prst="rect">
            <a:avLst/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Parallelogram 6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8" name="Parallelogram 7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9" name="Parallelogram 8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2711624" y="6093296"/>
            <a:ext cx="6963072" cy="476271"/>
            <a:chOff x="2855640" y="5990260"/>
            <a:chExt cx="6963072" cy="476271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4" y="6021288"/>
              <a:ext cx="487085" cy="4142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263" y="6012371"/>
              <a:ext cx="432048" cy="4320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377" y="6036010"/>
              <a:ext cx="384771" cy="38477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412" y="6027352"/>
              <a:ext cx="402087" cy="4020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12" y="6032080"/>
              <a:ext cx="560736" cy="3926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960096" y="6016377"/>
              <a:ext cx="914400" cy="424037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@</a:t>
              </a:r>
              <a:r>
                <a:rPr lang="en-US" err="1">
                  <a:solidFill>
                    <a:schemeClr val="bg1"/>
                  </a:solidFill>
                </a:rPr>
                <a:t>EvertzTV</a:t>
              </a:r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8904312" y="6016377"/>
              <a:ext cx="914400" cy="424037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Evertz</a:t>
              </a:r>
              <a:endParaRPr lang="en-CA">
                <a:solidFill>
                  <a:schemeClr val="bg1"/>
                </a:solidFill>
              </a:endParaRPr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2855640" y="5990260"/>
              <a:ext cx="1585819" cy="476271"/>
              <a:chOff x="3719736" y="6097367"/>
              <a:chExt cx="1585819" cy="476271"/>
            </a:xfrm>
          </p:grpSpPr>
          <p:sp>
            <p:nvSpPr>
              <p:cNvPr id="18" name="TextBox 17"/>
              <p:cNvSpPr txBox="1"/>
              <p:nvPr userDrawn="1"/>
            </p:nvSpPr>
            <p:spPr>
              <a:xfrm>
                <a:off x="4196007" y="6123484"/>
                <a:ext cx="1109548" cy="424037"/>
              </a:xfrm>
              <a:prstGeom prst="rect">
                <a:avLst/>
              </a:prstGeom>
              <a:noFill/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evertz.com</a:t>
                </a:r>
                <a:endParaRPr lang="en-CA">
                  <a:solidFill>
                    <a:schemeClr val="bg1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9736" y="6097367"/>
                <a:ext cx="476271" cy="4762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4962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ck Wide Image 2 Column Text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Parallelogram 11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60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A0CE-2018-3D46-90FE-607B78CF5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81E2D-16C4-9612-F0D4-A575BC0E4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CA11-486F-01D8-7854-D55ADDB1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C81D2-8B43-F5A5-FEEE-C98D36CC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94FB3-35F3-55E7-97B0-42EDFC51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8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AF3B-AD73-C642-0A67-B73E68AF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C902C-8E78-6A58-A02A-42BC8927F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69D3-1368-0C98-C641-DCBEFCD8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693C-C389-1FB6-BBF8-91E3CE15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9E75-1CEC-E1A6-96FC-19C28B4A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71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DBE9C-7178-AD86-B6DF-A43F7D3D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3BEEB-A4E6-0F08-DA42-78BAF526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3790E-71D5-5FF3-E8BA-A156DD0F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7F640-60FC-AC43-CC02-C93AEA99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0A2B-DD1C-4651-0AA1-57A5F172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26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37017-9BD3-8377-6463-5F418C85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02B4A-17C7-C70C-5908-F905C4E44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2714C-99CD-A898-2AB4-04F530075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83377-6E64-A2E5-6527-9E51FBED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86BAD-C3FC-F62F-C25F-5B890F67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6121C-AE7E-1D5F-2CD7-FE91B8B1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Image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221832" cy="685263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" name="Rectangle 1"/>
          <p:cNvSpPr/>
          <p:nvPr userDrawn="1"/>
        </p:nvSpPr>
        <p:spPr>
          <a:xfrm>
            <a:off x="11712624" y="1"/>
            <a:ext cx="479376" cy="6852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4"/>
          </p:nvPr>
        </p:nvSpPr>
        <p:spPr>
          <a:xfrm>
            <a:off x="1415481" y="2420888"/>
            <a:ext cx="8887070" cy="3801050"/>
          </a:xfrm>
          <a:solidFill>
            <a:schemeClr val="bg1"/>
          </a:solidFill>
        </p:spPr>
        <p:txBody>
          <a:bodyPr lIns="548640" tIns="274320" rIns="548640" bIns="27432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302550" y="1556792"/>
            <a:ext cx="479376" cy="4665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15481" y="1556792"/>
            <a:ext cx="8887018" cy="1008683"/>
          </a:xfrm>
          <a:solidFill>
            <a:schemeClr val="bg1"/>
          </a:solidFill>
        </p:spPr>
        <p:txBody>
          <a:bodyPr lIns="548640" tIns="274320" rIns="548640" bIns="27432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386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CAC3-E466-2A83-87A3-34A5DBD7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82B2D-9620-1766-4138-9812A74CB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763B6-89AD-ED0C-A0C5-D6C39F8F8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410B-2253-9551-3EC4-212A7ED6B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C03B59-E93F-FAE0-F2C1-F4F5F9A7A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82C7F-9701-4D51-B88C-7E2A4E6E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F555AD-C869-22F2-D5F2-6BB87E1DE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52167-CEBF-6C05-7B8D-D6E2DDD2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09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A3473-5EEC-C721-2E7B-B548AE69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763A6-36DF-D954-2CEB-183BCF6A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4C167-0854-969B-2A06-325AB6CC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7FB1F-1205-8265-4EBA-36DABA1D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07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67C7B-7D8B-BD29-CE1D-61F3EEC9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25BD-B5E9-1BE7-566F-AECE5A19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C253C-D3A2-ECEF-3CEE-6D23D72F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57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167D-E79F-9E27-8ABF-2FD43D8B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617F-5036-A5A1-87D5-034577BD5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ABA1B-04DD-928F-9437-50058DB36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D80AE-FD3E-DB85-3217-836D9745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F9219-6762-42AC-1756-29DC87C06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F446E-0B7A-B74D-F5C1-C3188D1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8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01E2F-069A-BEF3-1970-AEA7B31C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B70CE-4553-D6CA-E561-5841B1CFF3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CAC6E-293A-016D-72E4-ECD7C26A2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9CF6A-1AAF-698F-08C5-EE6EFCB36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67450-18D3-BD84-D6AD-747663A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673D6-59CE-4217-3841-C6780539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4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3B26-B11C-6FD3-6286-1023E02C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018EE-1F74-9133-91FA-9AE945B1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B4A8E-FDDB-7950-9561-BAFD0261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7329-C236-1DB6-0F64-D90B8F63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A251A-167C-8286-DD72-CF2AE904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10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5A1E8C-F7BF-7D59-D77F-ADF626831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908D0-FA41-38E7-4FE2-15D8448EE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0A10-C24C-4773-3188-03D399B5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8210F-FE75-B8C0-F358-6556782EF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C6204-E96B-9798-C3A7-CD6C0F50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6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Grap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ound mixer&#10;&#10;Description automatically generated">
            <a:extLst>
              <a:ext uri="{FF2B5EF4-FFF2-40B4-BE49-F238E27FC236}">
                <a16:creationId xmlns:a16="http://schemas.microsoft.com/office/drawing/2014/main" id="{2C84F4E1-4550-22A3-32F8-D2BF90E12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" y="2875"/>
            <a:ext cx="12192000" cy="6855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>
          <a:xfrm>
            <a:off x="838200" y="1989138"/>
            <a:ext cx="10515600" cy="4176166"/>
          </a:xfrm>
          <a:ln>
            <a:noFill/>
          </a:ln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217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Image Text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550615"/>
            <a:ext cx="6096000" cy="57587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5040560" cy="3600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35360" y="1271844"/>
            <a:ext cx="4320480" cy="503747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77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Image Right Mod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159896" y="0"/>
            <a:ext cx="7032104" cy="685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2492897"/>
            <a:ext cx="6600056" cy="1008112"/>
          </a:xfrm>
          <a:solidFill>
            <a:schemeClr val="accent1"/>
          </a:solidFill>
        </p:spPr>
        <p:txBody>
          <a:bodyPr lIns="548640" tIns="274320" rIns="548640" bIns="27432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0" y="3429000"/>
            <a:ext cx="6600056" cy="3429000"/>
          </a:xfrm>
          <a:solidFill>
            <a:schemeClr val="accent1"/>
          </a:solidFill>
        </p:spPr>
        <p:txBody>
          <a:bodyPr lIns="548640" tIns="274320" rIns="548640" bIns="27432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035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2749"/>
            <a:ext cx="10515600" cy="1879744"/>
          </a:xfrm>
        </p:spPr>
        <p:txBody>
          <a:bodyPr anchor="ctr" anchorCtr="0"/>
          <a:lstStyle>
            <a:lvl1pPr algn="ctr">
              <a:defRPr sz="6000"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4149081"/>
            <a:ext cx="10515600" cy="708240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C0C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t>‹#›</a:t>
            </a:fld>
            <a:endParaRPr lang="en-CA"/>
          </a:p>
        </p:txBody>
      </p:sp>
      <p:sp>
        <p:nvSpPr>
          <p:cNvPr id="15" name="Rectangle 14"/>
          <p:cNvSpPr/>
          <p:nvPr userDrawn="1"/>
        </p:nvSpPr>
        <p:spPr>
          <a:xfrm flipV="1">
            <a:off x="4421814" y="3810067"/>
            <a:ext cx="3348372" cy="45719"/>
          </a:xfrm>
          <a:prstGeom prst="rect">
            <a:avLst/>
          </a:prstGeom>
          <a:solidFill>
            <a:srgbClr val="FE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76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504" y="1052736"/>
            <a:ext cx="10307016" cy="3300529"/>
          </a:xfrm>
        </p:spPr>
        <p:txBody>
          <a:bodyPr anchor="ctr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9376" y="4797152"/>
            <a:ext cx="10297144" cy="936104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t>‹#›</a:t>
            </a:fld>
            <a:endParaRPr lang="en-CA"/>
          </a:p>
        </p:txBody>
      </p:sp>
      <p:sp>
        <p:nvSpPr>
          <p:cNvPr id="15" name="Rectangle 14"/>
          <p:cNvSpPr/>
          <p:nvPr userDrawn="1"/>
        </p:nvSpPr>
        <p:spPr>
          <a:xfrm flipV="1">
            <a:off x="469504" y="4353265"/>
            <a:ext cx="334837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Parallelogram 6"/>
          <p:cNvSpPr/>
          <p:nvPr userDrawn="1"/>
        </p:nvSpPr>
        <p:spPr>
          <a:xfrm>
            <a:off x="10162120" y="-74746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  <a:endParaRPr lang="en-CA"/>
          </a:p>
        </p:txBody>
      </p:sp>
      <p:sp>
        <p:nvSpPr>
          <p:cNvPr id="8" name="Parallelogram 7"/>
          <p:cNvSpPr/>
          <p:nvPr userDrawn="1"/>
        </p:nvSpPr>
        <p:spPr>
          <a:xfrm>
            <a:off x="10311498" y="-36414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  <p:sp>
        <p:nvSpPr>
          <p:cNvPr id="9" name="Parallelogram 8"/>
          <p:cNvSpPr/>
          <p:nvPr userDrawn="1"/>
        </p:nvSpPr>
        <p:spPr>
          <a:xfrm>
            <a:off x="10991219" y="-171400"/>
            <a:ext cx="1516831" cy="1908915"/>
          </a:xfrm>
          <a:prstGeom prst="parallelogram">
            <a:avLst>
              <a:gd name="adj" fmla="val 7926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706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Quote 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08" y="2780928"/>
            <a:ext cx="10515600" cy="1325563"/>
          </a:xfrm>
        </p:spPr>
        <p:txBody>
          <a:bodyPr/>
          <a:lstStyle>
            <a:lvl1pPr algn="ctr">
              <a:defRPr>
                <a:solidFill>
                  <a:srgbClr val="EAEAE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CA"/>
          </a:p>
        </p:txBody>
      </p:sp>
      <p:sp>
        <p:nvSpPr>
          <p:cNvPr id="5" name="TextBox 4"/>
          <p:cNvSpPr txBox="1"/>
          <p:nvPr userDrawn="1"/>
        </p:nvSpPr>
        <p:spPr>
          <a:xfrm>
            <a:off x="10488488" y="2780928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FFF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en-CA" sz="18000">
              <a:solidFill>
                <a:srgbClr val="FFF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2008" y="1484784"/>
            <a:ext cx="4358989" cy="33964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8000">
                <a:solidFill>
                  <a:srgbClr val="FFF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endParaRPr lang="en-CA" sz="18000">
              <a:solidFill>
                <a:srgbClr val="FFF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27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640" y="6737064"/>
            <a:ext cx="333400" cy="115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Europa-Bold" panose="02000000000000000000" pitchFamily="50" charset="0"/>
              </a:defRPr>
            </a:lvl1pPr>
          </a:lstStyle>
          <a:p>
            <a:fld id="{E839A1B7-064B-44D1-9635-B98EE19B23F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20536" y="6737064"/>
            <a:ext cx="934144" cy="115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Europa-Bold" panose="02000000000000000000" pitchFamily="50" charset="0"/>
              </a:defRPr>
            </a:lvl1pPr>
          </a:lstStyle>
          <a:p>
            <a:r>
              <a:rPr lang="en-US"/>
              <a:t>Footer</a:t>
            </a:r>
            <a:endParaRPr lang="en-CA"/>
          </a:p>
        </p:txBody>
      </p:sp>
      <p:sp>
        <p:nvSpPr>
          <p:cNvPr id="4" name="Rectangle 3"/>
          <p:cNvSpPr/>
          <p:nvPr userDrawn="1"/>
        </p:nvSpPr>
        <p:spPr>
          <a:xfrm>
            <a:off x="0" y="6669360"/>
            <a:ext cx="12192000" cy="188640"/>
          </a:xfrm>
          <a:prstGeom prst="rect">
            <a:avLst/>
          </a:prstGeom>
          <a:solidFill>
            <a:srgbClr val="FFF6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44369"/>
            <a:ext cx="1041540" cy="3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94" r:id="rId3"/>
    <p:sldLayoutId id="2147483658" r:id="rId4"/>
    <p:sldLayoutId id="2147483693" r:id="rId5"/>
    <p:sldLayoutId id="2147483690" r:id="rId6"/>
    <p:sldLayoutId id="2147483651" r:id="rId7"/>
    <p:sldLayoutId id="2147483701" r:id="rId8"/>
    <p:sldLayoutId id="2147483673" r:id="rId9"/>
    <p:sldLayoutId id="2147483678" r:id="rId10"/>
    <p:sldLayoutId id="2147483675" r:id="rId11"/>
    <p:sldLayoutId id="2147483683" r:id="rId12"/>
    <p:sldLayoutId id="2147483691" r:id="rId13"/>
    <p:sldLayoutId id="2147483674" r:id="rId14"/>
    <p:sldLayoutId id="2147483699" r:id="rId15"/>
    <p:sldLayoutId id="2147483665" r:id="rId16"/>
    <p:sldLayoutId id="2147483700" r:id="rId17"/>
    <p:sldLayoutId id="2147483666" r:id="rId18"/>
    <p:sldLayoutId id="2147483656" r:id="rId19"/>
    <p:sldLayoutId id="2147483661" r:id="rId20"/>
    <p:sldLayoutId id="2147483659" r:id="rId21"/>
    <p:sldLayoutId id="2147483660" r:id="rId22"/>
    <p:sldLayoutId id="2147483685" r:id="rId23"/>
    <p:sldLayoutId id="2147483695" r:id="rId24"/>
    <p:sldLayoutId id="2147483704" r:id="rId25"/>
    <p:sldLayoutId id="2147483705" r:id="rId26"/>
    <p:sldLayoutId id="2147483676" r:id="rId27"/>
    <p:sldLayoutId id="2147483696" r:id="rId28"/>
    <p:sldLayoutId id="2147483662" r:id="rId29"/>
    <p:sldLayoutId id="2147483663" r:id="rId30"/>
    <p:sldLayoutId id="2147483668" r:id="rId31"/>
    <p:sldLayoutId id="2147483670" r:id="rId32"/>
    <p:sldLayoutId id="2147483679" r:id="rId33"/>
    <p:sldLayoutId id="2147483688" r:id="rId34"/>
    <p:sldLayoutId id="2147483686" r:id="rId35"/>
    <p:sldLayoutId id="2147483689" r:id="rId36"/>
    <p:sldLayoutId id="2147483687" r:id="rId37"/>
    <p:sldLayoutId id="2147483672" r:id="rId38"/>
    <p:sldLayoutId id="2147483681" r:id="rId39"/>
    <p:sldLayoutId id="2147483664" r:id="rId40"/>
    <p:sldLayoutId id="2147483697" r:id="rId41"/>
    <p:sldLayoutId id="2147483677" r:id="rId42"/>
    <p:sldLayoutId id="2147483698" r:id="rId43"/>
    <p:sldLayoutId id="2147483702" r:id="rId44"/>
    <p:sldLayoutId id="2147483710" r:id="rId4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Arial" panose="020B0604020202020204" pitchFamily="34" charset="0"/>
        <a:buChar char="•"/>
        <a:defRPr sz="1800" strike="noStrike" kern="1200" baseline="0">
          <a:solidFill>
            <a:schemeClr val="tx1">
              <a:lumMod val="65000"/>
              <a:lumOff val="35000"/>
            </a:schemeClr>
          </a:solidFill>
          <a:effectLst/>
          <a:latin typeface="Trebuchet MS" panose="020B0603020202020204" pitchFamily="34" charset="0"/>
          <a:ea typeface="Verdana" panose="020B0604030504040204" pitchFamily="34" charset="0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800" strike="noStrike" kern="1200" baseline="0">
          <a:solidFill>
            <a:schemeClr val="tx1">
              <a:lumMod val="50000"/>
              <a:lumOff val="50000"/>
            </a:schemeClr>
          </a:solidFill>
          <a:effectLst/>
          <a:latin typeface="Trebuchet MS" panose="020B0603020202020204" pitchFamily="34" charset="0"/>
          <a:ea typeface="Verdana" panose="020B0604030504040204" pitchFamily="34" charset="0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800" strike="noStrike" kern="1200" baseline="0">
          <a:solidFill>
            <a:schemeClr val="tx1">
              <a:lumMod val="50000"/>
              <a:lumOff val="50000"/>
            </a:schemeClr>
          </a:solidFill>
          <a:effectLst/>
          <a:latin typeface="Trebuchet MS" panose="020B0603020202020204" pitchFamily="34" charset="0"/>
          <a:ea typeface="Verdana" panose="020B0604030504040204" pitchFamily="34" charset="0"/>
          <a:cs typeface="+mn-cs"/>
        </a:defRPr>
      </a:lvl3pPr>
      <a:lvl4pPr marL="1074738" indent="-269875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800" strike="noStrike" kern="1200" baseline="0">
          <a:solidFill>
            <a:schemeClr val="tx1">
              <a:lumMod val="50000"/>
              <a:lumOff val="50000"/>
            </a:schemeClr>
          </a:solidFill>
          <a:effectLst/>
          <a:latin typeface="Trebuchet MS" panose="020B0603020202020204" pitchFamily="34" charset="0"/>
          <a:ea typeface="Verdana" panose="020B0604030504040204" pitchFamily="34" charset="0"/>
          <a:cs typeface="+mn-cs"/>
        </a:defRPr>
      </a:lvl4pPr>
      <a:lvl5pPr marL="1346200" indent="-271463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800" strike="noStrike" kern="1200" baseline="0">
          <a:solidFill>
            <a:schemeClr val="tx1">
              <a:lumMod val="50000"/>
              <a:lumOff val="50000"/>
            </a:schemeClr>
          </a:solidFill>
          <a:effectLst/>
          <a:latin typeface="Trebuchet MS" panose="020B060302020202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A6477A-737E-638D-7A22-E58732B4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100AE-BAA6-6B35-2741-F9142A529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60173-11B2-429A-3028-3823C8504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248779-51B9-422B-B3CB-207988D537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015C6-8811-22F0-C9E0-4520031FE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DEFF-D3A2-F605-9814-9BAE75DAE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2CCDE-8412-4E3F-8493-4F227488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5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5.png"/><Relationship Id="rId5" Type="http://schemas.openxmlformats.org/officeDocument/2006/relationships/image" Target="../media/image1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2.png"/><Relationship Id="rId16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emf"/><Relationship Id="rId11" Type="http://schemas.openxmlformats.org/officeDocument/2006/relationships/image" Target="../media/image55.png"/><Relationship Id="rId5" Type="http://schemas.openxmlformats.org/officeDocument/2006/relationships/image" Target="../media/image50.emf"/><Relationship Id="rId10" Type="http://schemas.openxmlformats.org/officeDocument/2006/relationships/image" Target="../media/image40.png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emf"/><Relationship Id="rId11" Type="http://schemas.openxmlformats.org/officeDocument/2006/relationships/image" Target="../media/image55.png"/><Relationship Id="rId5" Type="http://schemas.openxmlformats.org/officeDocument/2006/relationships/image" Target="../media/image50.emf"/><Relationship Id="rId10" Type="http://schemas.openxmlformats.org/officeDocument/2006/relationships/image" Target="../media/image40.png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651AA-4F8A-C6CF-D6C6-F7A0A4951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036E1-D13B-EE3A-B439-99195BCC0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49E1F8-8FE1-486A-9473-506877D0F1F8}" type="slidenum">
              <a:rPr lang="en-CA" smtClean="0"/>
              <a:t>1</a:t>
            </a:fld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4B096-FBBB-16FA-AF16-57BFC13DB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27" y="-1029317"/>
            <a:ext cx="12289654" cy="78478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244F4C-FC5F-0FAC-1770-FB6C4099705E}"/>
              </a:ext>
            </a:extLst>
          </p:cNvPr>
          <p:cNvSpPr/>
          <p:nvPr/>
        </p:nvSpPr>
        <p:spPr>
          <a:xfrm>
            <a:off x="-24616805" y="4127710"/>
            <a:ext cx="33493401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small" spc="60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63500" stA="25000" endPos="45500" dir="5400000" sy="-100000" algn="bl" rotWithShape="0"/>
                </a:effectLst>
                <a:latin typeface="Avenir Next LT Pro" panose="020B0504020202020204" pitchFamily="34" charset="0"/>
              </a:rPr>
              <a:t>| </a:t>
            </a:r>
            <a:r>
              <a:rPr kumimoji="0" lang="en-US" sz="2800" b="1" i="0" u="none" strike="noStrike" kern="1200" cap="small" spc="60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63500" stA="25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SDVN | Live Production | Data Analytics | Asset Management &amp; Playout | Media Networking&amp;Processing | </a:t>
            </a:r>
            <a:r>
              <a:rPr kumimoji="0" lang="en-US" sz="2800" b="1" i="0" u="none" strike="noStrike" kern="1200" cap="small" spc="600" normalizeH="0" baseline="0" noProof="0" err="1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63500" stA="25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Multiviewers</a:t>
            </a:r>
            <a:r>
              <a:rPr kumimoji="0" lang="en-US" sz="2800" b="1" i="0" u="none" strike="noStrike" kern="1200" cap="small" spc="60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63500" stA="25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| Audio production |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C7347-E515-3EE5-FC92-D34F71FA777C}"/>
              </a:ext>
            </a:extLst>
          </p:cNvPr>
          <p:cNvSpPr/>
          <p:nvPr/>
        </p:nvSpPr>
        <p:spPr>
          <a:xfrm>
            <a:off x="3723997" y="4129247"/>
            <a:ext cx="4954370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60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63500" stA="25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| Audio production |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262547-7377-3912-2B18-490FC3219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96" y="5233647"/>
            <a:ext cx="2840123" cy="10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E5FB80-84C8-F4B7-BF03-1E3416138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35" y="5386306"/>
            <a:ext cx="28575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77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7CFEFDA-C3FE-4851-84AA-CAD5B936569C" descr="IMG_0686.jpg">
            <a:extLst>
              <a:ext uri="{FF2B5EF4-FFF2-40B4-BE49-F238E27FC236}">
                <a16:creationId xmlns:a16="http://schemas.microsoft.com/office/drawing/2014/main" id="{01143B84-3A23-2913-25FB-A9FDE709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0" b="849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323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53659672-B352-4407-8588-C48A849AE7C2" descr="IMG_0688.jpg">
            <a:extLst>
              <a:ext uri="{FF2B5EF4-FFF2-40B4-BE49-F238E27FC236}">
                <a16:creationId xmlns:a16="http://schemas.microsoft.com/office/drawing/2014/main" id="{C92EF72F-E4E1-3C88-0984-B3FCBCE680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2" b="13642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348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A7E92-5347-EBCE-3AA4-CCC2C30A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ST2110-30 </a:t>
            </a:r>
            <a:r>
              <a:rPr lang="cs-CZ" sz="4000" err="1"/>
              <a:t>Inputs</a:t>
            </a:r>
            <a:r>
              <a:rPr lang="cs-CZ" sz="4000"/>
              <a:t> &amp; </a:t>
            </a:r>
            <a:r>
              <a:rPr lang="cs-CZ" sz="4000" err="1"/>
              <a:t>Outputs</a:t>
            </a:r>
            <a:r>
              <a:rPr lang="cs-CZ" sz="4000"/>
              <a:t> in Vista core matrix</a:t>
            </a:r>
            <a:endParaRPr lang="en-US" sz="4000"/>
          </a:p>
        </p:txBody>
      </p:sp>
      <p:pic>
        <p:nvPicPr>
          <p:cNvPr id="5" name="Zástupný obsah 4" descr="Obsah obrázku text, snímek obrazovky, software, displej&#10;&#10;Obsah vygenerovaný umělou inteligencí může být nesprávný.">
            <a:extLst>
              <a:ext uri="{FF2B5EF4-FFF2-40B4-BE49-F238E27FC236}">
                <a16:creationId xmlns:a16="http://schemas.microsoft.com/office/drawing/2014/main" id="{F91CB6EF-A6EC-0B35-0CD1-1B69678D1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25352"/>
            <a:ext cx="5638800" cy="4228060"/>
          </a:xfrm>
        </p:spPr>
      </p:pic>
      <p:pic>
        <p:nvPicPr>
          <p:cNvPr id="7" name="Obrázek 6" descr="Obsah obrázku text, snímek obrazovky, software, displej&#10;&#10;Obsah vygenerovaný umělou inteligencí může být nesprávný.">
            <a:extLst>
              <a:ext uri="{FF2B5EF4-FFF2-40B4-BE49-F238E27FC236}">
                <a16:creationId xmlns:a16="http://schemas.microsoft.com/office/drawing/2014/main" id="{B721A288-B7FE-8874-0180-F35F99729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61" y="1925352"/>
            <a:ext cx="5658140" cy="42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0916935-BDEF-7967-E37C-5DBA20E4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lektronika, text, Elektronické inženýrství, Elektronické zařízení&#10;&#10;Obsah vygenerovaný umělou inteligencí může být nesprávný.">
            <a:extLst>
              <a:ext uri="{FF2B5EF4-FFF2-40B4-BE49-F238E27FC236}">
                <a16:creationId xmlns:a16="http://schemas.microsoft.com/office/drawing/2014/main" id="{0F4F3425-AC66-477C-2AAF-61162919B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 b="15408"/>
          <a:stretch>
            <a:fillRect/>
          </a:stretch>
        </p:blipFill>
        <p:spPr>
          <a:xfrm>
            <a:off x="2227422" y="1825625"/>
            <a:ext cx="7737156" cy="4351338"/>
          </a:xfrm>
        </p:spPr>
      </p:pic>
    </p:spTree>
    <p:extLst>
      <p:ext uri="{BB962C8B-B14F-4D97-AF65-F5344CB8AC3E}">
        <p14:creationId xmlns:p14="http://schemas.microsoft.com/office/powerpoint/2010/main" val="996774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CC88-E6D8-16B1-8301-BE7EB23B0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E96E12-A929-4642-7F80-3AD04100FC4E}"/>
              </a:ext>
            </a:extLst>
          </p:cNvPr>
          <p:cNvSpPr/>
          <p:nvPr/>
        </p:nvSpPr>
        <p:spPr>
          <a:xfrm>
            <a:off x="8441771" y="145073"/>
            <a:ext cx="3321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>
                <a:ln w="0"/>
                <a:solidFill>
                  <a:srgbClr val="F2F2F2">
                    <a:lumMod val="75000"/>
                  </a:srgbClr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165100" stA="28000" endPos="720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I/O SOLUTIONS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A0BB160-2C4B-C318-5088-CA5F9899A86D}"/>
              </a:ext>
            </a:extLst>
          </p:cNvPr>
          <p:cNvSpPr txBox="1">
            <a:spLocks/>
          </p:cNvSpPr>
          <p:nvPr/>
        </p:nvSpPr>
        <p:spPr>
          <a:xfrm>
            <a:off x="254658" y="1190795"/>
            <a:ext cx="7691915" cy="5197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Small Form Factor, Cost Effective ST2110 mini gateway modules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Supports ST2022-7 network redundancy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NMOS IS-04 registration and IS-05 connection management compliant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Compliments larger D23m I/O 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Desktop “throw-down” modules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Module Options 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Dante – 64 channel I/O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AES – 6 channel I/O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Line In – 8 channel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2000">
              <a:solidFill>
                <a:srgbClr val="FFFF00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Line Out – 8 </a:t>
            </a:r>
            <a:r>
              <a:rPr lang="en-US" sz="1600">
                <a:solidFill>
                  <a:srgbClr val="FFFF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hannel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10000"/>
                  <a:lumOff val="9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10000"/>
                  <a:lumOff val="9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D53A75C-B284-99B6-5777-3DE98885CD79}"/>
              </a:ext>
            </a:extLst>
          </p:cNvPr>
          <p:cNvSpPr txBox="1">
            <a:spLocks/>
          </p:cNvSpPr>
          <p:nvPr/>
        </p:nvSpPr>
        <p:spPr>
          <a:xfrm>
            <a:off x="335360" y="548680"/>
            <a:ext cx="504056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AEAEA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rPr>
              <a:t>Mini-Audio-Gateways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E67DAD-CD07-BBAD-AF24-A1E337B10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185" y="1891372"/>
            <a:ext cx="2651788" cy="1063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A794A9-0F4E-188A-6691-6D731D3F1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329" y="3145687"/>
            <a:ext cx="2651788" cy="1060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6D8D17-5189-D0DB-5ABF-3BAB7BC22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329" y="4434755"/>
            <a:ext cx="2651788" cy="11353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0E8C85-5003-20D5-5814-083649C13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254" y="3132986"/>
            <a:ext cx="2651788" cy="10736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A293D4-828C-272D-41E7-DF0E1B823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4604" y="4434754"/>
            <a:ext cx="2651788" cy="1139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AAE01-EB9D-5642-7679-DD09BE9478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99" y="3522999"/>
            <a:ext cx="434872" cy="86975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  <a:effectLst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098A4-B0EF-379A-544D-7E0641D6FD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49" y="3542047"/>
            <a:ext cx="434872" cy="86975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softEdge rad="12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D8C98-CBCD-4A64-4753-0517641E42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24" y="4896385"/>
            <a:ext cx="434872" cy="86975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softEdge rad="127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8D55C-2957-490C-50AD-58CF8D5B1A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99" y="4915435"/>
            <a:ext cx="434872" cy="86975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softEdge rad="127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87F6FD-1F6E-FBDD-4293-4D8ABFE19A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7" y="5720284"/>
            <a:ext cx="2334231" cy="669777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475D1B4-B36E-3131-D65B-1A8DBB142C2C}"/>
              </a:ext>
            </a:extLst>
          </p:cNvPr>
          <p:cNvSpPr txBox="1">
            <a:spLocks/>
          </p:cNvSpPr>
          <p:nvPr/>
        </p:nvSpPr>
        <p:spPr>
          <a:xfrm>
            <a:off x="10211232" y="5343260"/>
            <a:ext cx="1903577" cy="1506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AEAEA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rPr>
              <a:t>Compliant</a:t>
            </a:r>
            <a:endParaRPr kumimoji="0" lang="en-CA" sz="16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9855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B8FA8-7350-3501-664A-E1409CE27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3">
            <a:extLst>
              <a:ext uri="{FF2B5EF4-FFF2-40B4-BE49-F238E27FC236}">
                <a16:creationId xmlns:a16="http://schemas.microsoft.com/office/drawing/2014/main" id="{020F0B7F-0290-0CB6-F237-B8D823FCF9F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788525" y="2174875"/>
            <a:ext cx="20097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2EB30858-1CED-01BB-725C-392C94CD1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5150" y="3725863"/>
            <a:ext cx="204788" cy="269875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3B29C20D-E173-900A-F2E8-B355A251002A}"/>
              </a:ext>
            </a:extLst>
          </p:cNvPr>
          <p:cNvSpPr txBox="1"/>
          <p:nvPr/>
        </p:nvSpPr>
        <p:spPr>
          <a:xfrm>
            <a:off x="4027930" y="1220102"/>
            <a:ext cx="398510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262626">
                    <a:lumMod val="10000"/>
                    <a:lumOff val="90000"/>
                  </a:srgbClr>
                </a:solidFill>
                <a:latin typeface="Trebuchet MS" panose="020B0603020202020204"/>
              </a:rPr>
              <a:t>Your console, your way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10000"/>
                    <a:lumOff val="90000"/>
                  </a:srgbClr>
                </a:solidFill>
                <a:effectLst/>
                <a:uLnTx/>
                <a:uFillTx/>
                <a:latin typeface="Trebuchet MS" panose="020B0603020202020204"/>
              </a:rPr>
              <a:t> 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6325A50-F7EF-8134-8951-9FA4BA9E1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09" y="1861912"/>
            <a:ext cx="8831581" cy="3452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DB5D4-B776-B51E-74FA-BA613418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" y="307149"/>
            <a:ext cx="3773163" cy="4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9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26F14-6B02-313C-3C41-FB414997B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3">
            <a:extLst>
              <a:ext uri="{FF2B5EF4-FFF2-40B4-BE49-F238E27FC236}">
                <a16:creationId xmlns:a16="http://schemas.microsoft.com/office/drawing/2014/main" id="{BDDFDAAE-B5BE-3787-F8A2-FA3775FFAC5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788525" y="2174875"/>
            <a:ext cx="20097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61C35787-B11F-EC06-7B8F-8B4FF28BA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5150" y="3725863"/>
            <a:ext cx="204788" cy="269875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8645453A-B0A2-DD47-E8B8-0134E082DADC}"/>
              </a:ext>
            </a:extLst>
          </p:cNvPr>
          <p:cNvSpPr txBox="1"/>
          <p:nvPr/>
        </p:nvSpPr>
        <p:spPr>
          <a:xfrm>
            <a:off x="3944203" y="1032507"/>
            <a:ext cx="398510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262626">
                    <a:lumMod val="10000"/>
                    <a:lumOff val="90000"/>
                  </a:srgbClr>
                </a:solidFill>
                <a:latin typeface="Trebuchet MS" panose="020B0603020202020204"/>
              </a:rPr>
              <a:t>Your console, your way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10000"/>
                    <a:lumOff val="90000"/>
                  </a:srgbClr>
                </a:solidFill>
                <a:effectLst/>
                <a:uLnTx/>
                <a:uFillTx/>
                <a:latin typeface="Trebuchet MS" panose="020B0603020202020204"/>
              </a:rPr>
              <a:t> 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54DC3C-8BDE-D6DA-0F4F-2A73D670B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622" y="1664059"/>
            <a:ext cx="5619570" cy="2196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BD9D5-3364-1C6D-F7BE-3828C646D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" y="307149"/>
            <a:ext cx="3773163" cy="444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2D6CB-E8A8-37A5-FE02-31325D4BD740}"/>
              </a:ext>
            </a:extLst>
          </p:cNvPr>
          <p:cNvSpPr txBox="1"/>
          <p:nvPr/>
        </p:nvSpPr>
        <p:spPr>
          <a:xfrm>
            <a:off x="5381624" y="1747025"/>
            <a:ext cx="6530975" cy="25545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lvl="0">
              <a:defRPr/>
            </a:pPr>
            <a:r>
              <a:rPr lang="en-US" sz="1600" b="1">
                <a:solidFill>
                  <a:schemeClr val="accent1"/>
                </a:solidFill>
              </a:rPr>
              <a:t>VISTA-IN-VUE allows you to </a:t>
            </a:r>
            <a:r>
              <a:rPr lang="en-US" sz="1600" b="1">
                <a:solidFill>
                  <a:srgbClr val="262626">
                    <a:lumMod val="10000"/>
                    <a:lumOff val="90000"/>
                  </a:srgbClr>
                </a:solidFill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Create your own audio mixing console or workstation, 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Augment any Vista console, new or existing.  2000+ bi-directional control points</a:t>
            </a:r>
            <a:b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</a:b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Set up multiple local and remote production stations.  </a:t>
            </a:r>
            <a:b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</a:b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10000"/>
                  <a:lumOff val="90000"/>
                </a:srgb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39FCD3-93B8-2D81-8D9F-42ADAE8D0994}"/>
              </a:ext>
            </a:extLst>
          </p:cNvPr>
          <p:cNvSpPr txBox="1"/>
          <p:nvPr/>
        </p:nvSpPr>
        <p:spPr>
          <a:xfrm>
            <a:off x="641350" y="4039779"/>
            <a:ext cx="11736290" cy="230832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Provides flexibility and control required in today’s modern live production environments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Harnesses Evertz VUE intelligent UI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Touch screen or multiple motorized fader modules </a:t>
            </a:r>
            <a:b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</a:b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VISTA-IN-VUE and VISTA-IN-VUE-PRO desktop units include Magnum OS device layer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10000"/>
                  <a:lumOff val="90000"/>
                </a:srgbClr>
              </a:solidFill>
              <a:effectLst/>
              <a:uLnTx/>
              <a:uFillTx/>
              <a:latin typeface="Trebuchet MS" panose="020B0603020202020204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  <a:latin typeface="Trebuchet MS" panose="020B0603020202020204"/>
              </a:rPr>
              <a:t>VISTA-CLIENT desktop unit provides a “headless” Vista system &amp; couples with Studer Infinity Core and I/O system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10000"/>
                  <a:lumOff val="90000"/>
                </a:srgb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28967-6083-2AAB-D802-22BA0823419F}"/>
              </a:ext>
            </a:extLst>
          </p:cNvPr>
          <p:cNvGrpSpPr/>
          <p:nvPr/>
        </p:nvGrpSpPr>
        <p:grpSpPr>
          <a:xfrm>
            <a:off x="6257333" y="4571999"/>
            <a:ext cx="2238671" cy="730689"/>
            <a:chOff x="6206891" y="4041543"/>
            <a:chExt cx="4722642" cy="1440339"/>
          </a:xfrm>
        </p:grpSpPr>
        <p:pic>
          <p:nvPicPr>
            <p:cNvPr id="7" name="Picture 6" descr="A close up of a device&#10;&#10;Description automatically generated">
              <a:extLst>
                <a:ext uri="{FF2B5EF4-FFF2-40B4-BE49-F238E27FC236}">
                  <a16:creationId xmlns:a16="http://schemas.microsoft.com/office/drawing/2014/main" id="{D0979ADC-8203-377F-AB89-4EC906FE6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891" y="4041543"/>
              <a:ext cx="2390986" cy="1440339"/>
            </a:xfrm>
            <a:prstGeom prst="rect">
              <a:avLst/>
            </a:prstGeom>
          </p:spPr>
        </p:pic>
        <p:pic>
          <p:nvPicPr>
            <p:cNvPr id="8" name="Picture 7" descr="A close up of a device&#10;&#10;Description automatically generated">
              <a:extLst>
                <a:ext uri="{FF2B5EF4-FFF2-40B4-BE49-F238E27FC236}">
                  <a16:creationId xmlns:a16="http://schemas.microsoft.com/office/drawing/2014/main" id="{A4717B47-B745-8B75-5AF5-1CB7BC24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547" y="4041543"/>
              <a:ext cx="2390986" cy="1440339"/>
            </a:xfrm>
            <a:prstGeom prst="rect">
              <a:avLst/>
            </a:prstGeom>
          </p:spPr>
        </p:pic>
      </p:grpSp>
      <p:pic>
        <p:nvPicPr>
          <p:cNvPr id="9" name="Picture 8" descr="A white line on a black surface">
            <a:extLst>
              <a:ext uri="{FF2B5EF4-FFF2-40B4-BE49-F238E27FC236}">
                <a16:creationId xmlns:a16="http://schemas.microsoft.com/office/drawing/2014/main" id="{8DE9FE6E-582E-95E7-171D-C5BC40A179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4" y="5382882"/>
            <a:ext cx="2978465" cy="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21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09EE6-1153-B4AA-6279-3C2E95FD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3">
            <a:extLst>
              <a:ext uri="{FF2B5EF4-FFF2-40B4-BE49-F238E27FC236}">
                <a16:creationId xmlns:a16="http://schemas.microsoft.com/office/drawing/2014/main" id="{CD5A833A-C1B9-FA72-A774-5D0023046CC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788525" y="2174875"/>
            <a:ext cx="20097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CFC6271A-92CC-96B3-6F62-99A249DEF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5150" y="3725863"/>
            <a:ext cx="204788" cy="269875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258CE297-3F08-A88D-8430-397C0D66BDC0}"/>
              </a:ext>
            </a:extLst>
          </p:cNvPr>
          <p:cNvSpPr txBox="1"/>
          <p:nvPr/>
        </p:nvSpPr>
        <p:spPr>
          <a:xfrm>
            <a:off x="3944203" y="1032507"/>
            <a:ext cx="398510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262626">
                    <a:lumMod val="10000"/>
                    <a:lumOff val="90000"/>
                  </a:srgbClr>
                </a:solidFill>
                <a:latin typeface="Trebuchet MS" panose="020B0603020202020204"/>
              </a:rPr>
              <a:t>Vista Spatial IQ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10000"/>
                  <a:lumOff val="90000"/>
                </a:srgb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B4BBE-C8F9-1023-2886-D701C2820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" y="307149"/>
            <a:ext cx="3773163" cy="444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3F1C5-C10E-E77C-7170-1C26334709E4}"/>
              </a:ext>
            </a:extLst>
          </p:cNvPr>
          <p:cNvSpPr txBox="1"/>
          <p:nvPr/>
        </p:nvSpPr>
        <p:spPr>
          <a:xfrm>
            <a:off x="7554820" y="2747779"/>
            <a:ext cx="4637180" cy="280076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Simple point, touch and move operation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Different overlays can be used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Football/Soccer/Rugby field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Hockey rink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Basket Ball arena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Race course/Race track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Sports field/athletics track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srgbClr val="262626">
                    <a:lumMod val="10000"/>
                    <a:lumOff val="90000"/>
                  </a:srgbClr>
                </a:solidFill>
              </a:rPr>
              <a:t>And more….</a:t>
            </a:r>
          </a:p>
          <a:p>
            <a:pPr lvl="1">
              <a:defRPr/>
            </a:pPr>
            <a:endParaRPr lang="en-US" sz="1600">
              <a:solidFill>
                <a:srgbClr val="262626">
                  <a:lumMod val="10000"/>
                  <a:lumOff val="90000"/>
                </a:srgbClr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10000"/>
                  <a:lumOff val="90000"/>
                </a:srgb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65C5E-794C-AC03-C6E9-20D75E4622B8}"/>
              </a:ext>
            </a:extLst>
          </p:cNvPr>
          <p:cNvSpPr txBox="1"/>
          <p:nvPr/>
        </p:nvSpPr>
        <p:spPr>
          <a:xfrm>
            <a:off x="2061160" y="5816084"/>
            <a:ext cx="11736290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10000"/>
                    <a:lumOff val="90000"/>
                  </a:srgbClr>
                </a:solidFill>
                <a:effectLst/>
                <a:uLnTx/>
                <a:uFillTx/>
                <a:latin typeface="Trebuchet MS" panose="020B0603020202020204"/>
              </a:rPr>
              <a:t>Strategically placed microphones change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262626">
                    <a:lumMod val="10000"/>
                    <a:lumOff val="90000"/>
                  </a:srgbClr>
                </a:solidFill>
                <a:effectLst/>
                <a:uLnTx/>
                <a:uFillTx/>
                <a:latin typeface="Trebuchet MS" panose="020B0603020202020204"/>
              </a:rPr>
              <a:t> levels automatically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lumMod val="10000"/>
                    <a:lumOff val="90000"/>
                  </a:srgbClr>
                </a:solidFill>
                <a:effectLst/>
                <a:uLnTx/>
                <a:uFillTx/>
                <a:latin typeface="Trebuchet MS" panose="020B0603020202020204"/>
              </a:rPr>
              <a:t>Auto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262626">
                    <a:lumMod val="10000"/>
                    <a:lumOff val="90000"/>
                  </a:srgbClr>
                </a:solidFill>
                <a:effectLst/>
                <a:uLnTx/>
                <a:uFillTx/>
                <a:latin typeface="Trebuchet MS" panose="020B0603020202020204"/>
              </a:rPr>
              <a:t> mode available to automatically follow the contestant action/ball/puck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10000"/>
                  <a:lumOff val="90000"/>
                </a:srgb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pic>
        <p:nvPicPr>
          <p:cNvPr id="10" name="NAB Spatial IQ and vid PIPs">
            <a:hlinkClick r:id="" action="ppaction://media"/>
            <a:extLst>
              <a:ext uri="{FF2B5EF4-FFF2-40B4-BE49-F238E27FC236}">
                <a16:creationId xmlns:a16="http://schemas.microsoft.com/office/drawing/2014/main" id="{CEFC3094-6739-A828-4603-4954F23C3E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250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938" y="1538213"/>
            <a:ext cx="7129481" cy="401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15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1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-up of a control panel&#10;&#10;Description automatically generated">
            <a:extLst>
              <a:ext uri="{FF2B5EF4-FFF2-40B4-BE49-F238E27FC236}">
                <a16:creationId xmlns:a16="http://schemas.microsoft.com/office/drawing/2014/main" id="{EBF511C8-E4BE-90A4-DA66-EB9E3716D9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" b="17"/>
          <a:stretch/>
        </p:blipFill>
        <p:spPr>
          <a:xfrm rot="5400000">
            <a:off x="2669681" y="-2664315"/>
            <a:ext cx="6852635" cy="1219199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C1D7D9-C094-60F6-70A0-9C102BDEEB97}"/>
              </a:ext>
            </a:extLst>
          </p:cNvPr>
          <p:cNvSpPr/>
          <p:nvPr/>
        </p:nvSpPr>
        <p:spPr>
          <a:xfrm>
            <a:off x="0" y="-780"/>
            <a:ext cx="12192000" cy="6858779"/>
          </a:xfrm>
          <a:prstGeom prst="rect">
            <a:avLst/>
          </a:prstGeom>
          <a:gradFill flip="none" rotWithShape="1">
            <a:gsLst>
              <a:gs pos="10000">
                <a:schemeClr val="tx1"/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52287D-11CE-0060-367D-79818101A53C}"/>
              </a:ext>
            </a:extLst>
          </p:cNvPr>
          <p:cNvSpPr/>
          <p:nvPr/>
        </p:nvSpPr>
        <p:spPr>
          <a:xfrm>
            <a:off x="463219" y="1998363"/>
            <a:ext cx="798228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small" spc="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stA="38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VIDEO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8B22F-3400-F27F-4C67-891C54D8ECBF}"/>
              </a:ext>
            </a:extLst>
          </p:cNvPr>
          <p:cNvSpPr/>
          <p:nvPr/>
        </p:nvSpPr>
        <p:spPr>
          <a:xfrm>
            <a:off x="6858000" y="2032798"/>
            <a:ext cx="334245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small" spc="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stA="38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PFL</a:t>
            </a:r>
          </a:p>
        </p:txBody>
      </p:sp>
    </p:spTree>
    <p:extLst>
      <p:ext uri="{BB962C8B-B14F-4D97-AF65-F5344CB8AC3E}">
        <p14:creationId xmlns:p14="http://schemas.microsoft.com/office/powerpoint/2010/main" val="315991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7" presetClass="emph" presetSubtype="0" repeatCount="indefinite" fill="remove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10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1" dur="10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9" descr="A close-up of a control panel&#10;&#10;Description automatically generated">
            <a:extLst>
              <a:ext uri="{FF2B5EF4-FFF2-40B4-BE49-F238E27FC236}">
                <a16:creationId xmlns:a16="http://schemas.microsoft.com/office/drawing/2014/main" id="{62871AEB-6609-1440-EE12-36E6BD90B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4123"/>
          <a:stretch/>
        </p:blipFill>
        <p:spPr>
          <a:xfrm rot="5400000">
            <a:off x="2761901" y="-2761902"/>
            <a:ext cx="6668194" cy="12192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1C17892-134D-0DD4-4284-B21D3844840C}"/>
              </a:ext>
            </a:extLst>
          </p:cNvPr>
          <p:cNvSpPr/>
          <p:nvPr/>
        </p:nvSpPr>
        <p:spPr>
          <a:xfrm>
            <a:off x="-3" y="46846"/>
            <a:ext cx="12192002" cy="6668194"/>
          </a:xfrm>
          <a:custGeom>
            <a:avLst/>
            <a:gdLst>
              <a:gd name="connsiteX0" fmla="*/ 3884422 w 12192002"/>
              <a:gd name="connsiteY0" fmla="*/ 5128636 h 6668974"/>
              <a:gd name="connsiteX1" fmla="*/ 3853180 w 12192002"/>
              <a:gd name="connsiteY1" fmla="*/ 512903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5443220 w 12192002"/>
              <a:gd name="connsiteY4" fmla="*/ 5553219 h 6668974"/>
              <a:gd name="connsiteX5" fmla="*/ 5382260 w 12192002"/>
              <a:gd name="connsiteY5" fmla="*/ 5174759 h 6668974"/>
              <a:gd name="connsiteX6" fmla="*/ 3884422 w 12192002"/>
              <a:gd name="connsiteY6" fmla="*/ 5128636 h 6668974"/>
              <a:gd name="connsiteX7" fmla="*/ 0 w 12192002"/>
              <a:gd name="connsiteY7" fmla="*/ 0 h 6668974"/>
              <a:gd name="connsiteX8" fmla="*/ 12192002 w 12192002"/>
              <a:gd name="connsiteY8" fmla="*/ 0 h 6668974"/>
              <a:gd name="connsiteX9" fmla="*/ 12192002 w 12192002"/>
              <a:gd name="connsiteY9" fmla="*/ 6668974 h 6668974"/>
              <a:gd name="connsiteX10" fmla="*/ 0 w 12192002"/>
              <a:gd name="connsiteY10" fmla="*/ 6668974 h 6668974"/>
              <a:gd name="connsiteX0" fmla="*/ 4067302 w 12192002"/>
              <a:gd name="connsiteY0" fmla="*/ 5174356 h 6668974"/>
              <a:gd name="connsiteX1" fmla="*/ 3853180 w 12192002"/>
              <a:gd name="connsiteY1" fmla="*/ 512903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5443220 w 12192002"/>
              <a:gd name="connsiteY4" fmla="*/ 5553219 h 6668974"/>
              <a:gd name="connsiteX5" fmla="*/ 5382260 w 12192002"/>
              <a:gd name="connsiteY5" fmla="*/ 5174759 h 6668974"/>
              <a:gd name="connsiteX6" fmla="*/ 4067302 w 12192002"/>
              <a:gd name="connsiteY6" fmla="*/ 5174356 h 6668974"/>
              <a:gd name="connsiteX7" fmla="*/ 0 w 12192002"/>
              <a:gd name="connsiteY7" fmla="*/ 0 h 6668974"/>
              <a:gd name="connsiteX8" fmla="*/ 12192002 w 12192002"/>
              <a:gd name="connsiteY8" fmla="*/ 0 h 6668974"/>
              <a:gd name="connsiteX9" fmla="*/ 12192002 w 12192002"/>
              <a:gd name="connsiteY9" fmla="*/ 6668974 h 6668974"/>
              <a:gd name="connsiteX10" fmla="*/ 0 w 12192002"/>
              <a:gd name="connsiteY10" fmla="*/ 6668974 h 6668974"/>
              <a:gd name="connsiteX11" fmla="*/ 0 w 12192002"/>
              <a:gd name="connsiteY11" fmla="*/ 0 h 6668974"/>
              <a:gd name="connsiteX0" fmla="*/ 4067302 w 12192002"/>
              <a:gd name="connsiteY0" fmla="*/ 5174356 h 6668974"/>
              <a:gd name="connsiteX1" fmla="*/ 3845560 w 12192002"/>
              <a:gd name="connsiteY1" fmla="*/ 521285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5443220 w 12192002"/>
              <a:gd name="connsiteY4" fmla="*/ 5553219 h 6668974"/>
              <a:gd name="connsiteX5" fmla="*/ 5382260 w 12192002"/>
              <a:gd name="connsiteY5" fmla="*/ 5174759 h 6668974"/>
              <a:gd name="connsiteX6" fmla="*/ 4067302 w 12192002"/>
              <a:gd name="connsiteY6" fmla="*/ 5174356 h 6668974"/>
              <a:gd name="connsiteX7" fmla="*/ 0 w 12192002"/>
              <a:gd name="connsiteY7" fmla="*/ 0 h 6668974"/>
              <a:gd name="connsiteX8" fmla="*/ 12192002 w 12192002"/>
              <a:gd name="connsiteY8" fmla="*/ 0 h 6668974"/>
              <a:gd name="connsiteX9" fmla="*/ 12192002 w 12192002"/>
              <a:gd name="connsiteY9" fmla="*/ 6668974 h 6668974"/>
              <a:gd name="connsiteX10" fmla="*/ 0 w 12192002"/>
              <a:gd name="connsiteY10" fmla="*/ 6668974 h 6668974"/>
              <a:gd name="connsiteX11" fmla="*/ 0 w 12192002"/>
              <a:gd name="connsiteY11" fmla="*/ 0 h 6668974"/>
              <a:gd name="connsiteX0" fmla="*/ 4067302 w 12192002"/>
              <a:gd name="connsiteY0" fmla="*/ 5174356 h 6668974"/>
              <a:gd name="connsiteX1" fmla="*/ 3845560 w 12192002"/>
              <a:gd name="connsiteY1" fmla="*/ 521285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5443220 w 12192002"/>
              <a:gd name="connsiteY4" fmla="*/ 5553219 h 6668974"/>
              <a:gd name="connsiteX5" fmla="*/ 5321300 w 12192002"/>
              <a:gd name="connsiteY5" fmla="*/ 5159519 h 6668974"/>
              <a:gd name="connsiteX6" fmla="*/ 4067302 w 12192002"/>
              <a:gd name="connsiteY6" fmla="*/ 5174356 h 6668974"/>
              <a:gd name="connsiteX7" fmla="*/ 0 w 12192002"/>
              <a:gd name="connsiteY7" fmla="*/ 0 h 6668974"/>
              <a:gd name="connsiteX8" fmla="*/ 12192002 w 12192002"/>
              <a:gd name="connsiteY8" fmla="*/ 0 h 6668974"/>
              <a:gd name="connsiteX9" fmla="*/ 12192002 w 12192002"/>
              <a:gd name="connsiteY9" fmla="*/ 6668974 h 6668974"/>
              <a:gd name="connsiteX10" fmla="*/ 0 w 12192002"/>
              <a:gd name="connsiteY10" fmla="*/ 6668974 h 6668974"/>
              <a:gd name="connsiteX11" fmla="*/ 0 w 12192002"/>
              <a:gd name="connsiteY11" fmla="*/ 0 h 6668974"/>
              <a:gd name="connsiteX0" fmla="*/ 4067302 w 12192002"/>
              <a:gd name="connsiteY0" fmla="*/ 5174356 h 6668974"/>
              <a:gd name="connsiteX1" fmla="*/ 3845560 w 12192002"/>
              <a:gd name="connsiteY1" fmla="*/ 521285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5443220 w 12192002"/>
              <a:gd name="connsiteY4" fmla="*/ 5553219 h 6668974"/>
              <a:gd name="connsiteX5" fmla="*/ 5397500 w 12192002"/>
              <a:gd name="connsiteY5" fmla="*/ 5167139 h 6668974"/>
              <a:gd name="connsiteX6" fmla="*/ 4067302 w 12192002"/>
              <a:gd name="connsiteY6" fmla="*/ 5174356 h 6668974"/>
              <a:gd name="connsiteX7" fmla="*/ 0 w 12192002"/>
              <a:gd name="connsiteY7" fmla="*/ 0 h 6668974"/>
              <a:gd name="connsiteX8" fmla="*/ 12192002 w 12192002"/>
              <a:gd name="connsiteY8" fmla="*/ 0 h 6668974"/>
              <a:gd name="connsiteX9" fmla="*/ 12192002 w 12192002"/>
              <a:gd name="connsiteY9" fmla="*/ 6668974 h 6668974"/>
              <a:gd name="connsiteX10" fmla="*/ 0 w 12192002"/>
              <a:gd name="connsiteY10" fmla="*/ 6668974 h 6668974"/>
              <a:gd name="connsiteX11" fmla="*/ 0 w 12192002"/>
              <a:gd name="connsiteY11" fmla="*/ 0 h 6668974"/>
              <a:gd name="connsiteX0" fmla="*/ 4067302 w 12192002"/>
              <a:gd name="connsiteY0" fmla="*/ 5174356 h 6668974"/>
              <a:gd name="connsiteX1" fmla="*/ 3845560 w 12192002"/>
              <a:gd name="connsiteY1" fmla="*/ 521285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5397500 w 12192002"/>
              <a:gd name="connsiteY4" fmla="*/ 5167139 h 6668974"/>
              <a:gd name="connsiteX5" fmla="*/ 4067302 w 12192002"/>
              <a:gd name="connsiteY5" fmla="*/ 5174356 h 6668974"/>
              <a:gd name="connsiteX6" fmla="*/ 0 w 12192002"/>
              <a:gd name="connsiteY6" fmla="*/ 0 h 6668974"/>
              <a:gd name="connsiteX7" fmla="*/ 12192002 w 12192002"/>
              <a:gd name="connsiteY7" fmla="*/ 0 h 6668974"/>
              <a:gd name="connsiteX8" fmla="*/ 12192002 w 12192002"/>
              <a:gd name="connsiteY8" fmla="*/ 6668974 h 6668974"/>
              <a:gd name="connsiteX9" fmla="*/ 0 w 12192002"/>
              <a:gd name="connsiteY9" fmla="*/ 6668974 h 6668974"/>
              <a:gd name="connsiteX10" fmla="*/ 0 w 12192002"/>
              <a:gd name="connsiteY10" fmla="*/ 0 h 6668974"/>
              <a:gd name="connsiteX0" fmla="*/ 4067302 w 12192002"/>
              <a:gd name="connsiteY0" fmla="*/ 5174356 h 6668974"/>
              <a:gd name="connsiteX1" fmla="*/ 3845560 w 12192002"/>
              <a:gd name="connsiteY1" fmla="*/ 521285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5397500 w 12192002"/>
              <a:gd name="connsiteY4" fmla="*/ 5167139 h 6668974"/>
              <a:gd name="connsiteX5" fmla="*/ 4067302 w 12192002"/>
              <a:gd name="connsiteY5" fmla="*/ 5174356 h 6668974"/>
              <a:gd name="connsiteX6" fmla="*/ 0 w 12192002"/>
              <a:gd name="connsiteY6" fmla="*/ 0 h 6668974"/>
              <a:gd name="connsiteX7" fmla="*/ 12192002 w 12192002"/>
              <a:gd name="connsiteY7" fmla="*/ 0 h 6668974"/>
              <a:gd name="connsiteX8" fmla="*/ 12192002 w 12192002"/>
              <a:gd name="connsiteY8" fmla="*/ 6668974 h 6668974"/>
              <a:gd name="connsiteX9" fmla="*/ 0 w 12192002"/>
              <a:gd name="connsiteY9" fmla="*/ 6668974 h 6668974"/>
              <a:gd name="connsiteX10" fmla="*/ 0 w 12192002"/>
              <a:gd name="connsiteY10" fmla="*/ 0 h 6668974"/>
              <a:gd name="connsiteX0" fmla="*/ 5397500 w 12192002"/>
              <a:gd name="connsiteY0" fmla="*/ 5167139 h 6668974"/>
              <a:gd name="connsiteX1" fmla="*/ 3845560 w 12192002"/>
              <a:gd name="connsiteY1" fmla="*/ 521285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5397500 w 12192002"/>
              <a:gd name="connsiteY4" fmla="*/ 5167139 h 6668974"/>
              <a:gd name="connsiteX5" fmla="*/ 0 w 12192002"/>
              <a:gd name="connsiteY5" fmla="*/ 0 h 6668974"/>
              <a:gd name="connsiteX6" fmla="*/ 12192002 w 12192002"/>
              <a:gd name="connsiteY6" fmla="*/ 0 h 6668974"/>
              <a:gd name="connsiteX7" fmla="*/ 12192002 w 12192002"/>
              <a:gd name="connsiteY7" fmla="*/ 6668974 h 6668974"/>
              <a:gd name="connsiteX8" fmla="*/ 0 w 12192002"/>
              <a:gd name="connsiteY8" fmla="*/ 6668974 h 6668974"/>
              <a:gd name="connsiteX9" fmla="*/ 0 w 12192002"/>
              <a:gd name="connsiteY9" fmla="*/ 0 h 6668974"/>
              <a:gd name="connsiteX0" fmla="*/ 5425441 w 12192002"/>
              <a:gd name="connsiteY0" fmla="*/ 5916439 h 6668974"/>
              <a:gd name="connsiteX1" fmla="*/ 3845560 w 12192002"/>
              <a:gd name="connsiteY1" fmla="*/ 5212859 h 6668974"/>
              <a:gd name="connsiteX2" fmla="*/ 3710940 w 12192002"/>
              <a:gd name="connsiteY2" fmla="*/ 5903739 h 6668974"/>
              <a:gd name="connsiteX3" fmla="*/ 5425441 w 12192002"/>
              <a:gd name="connsiteY3" fmla="*/ 5916439 h 6668974"/>
              <a:gd name="connsiteX4" fmla="*/ 0 w 12192002"/>
              <a:gd name="connsiteY4" fmla="*/ 0 h 6668974"/>
              <a:gd name="connsiteX5" fmla="*/ 12192002 w 12192002"/>
              <a:gd name="connsiteY5" fmla="*/ 0 h 6668974"/>
              <a:gd name="connsiteX6" fmla="*/ 12192002 w 12192002"/>
              <a:gd name="connsiteY6" fmla="*/ 6668974 h 6668974"/>
              <a:gd name="connsiteX7" fmla="*/ 0 w 12192002"/>
              <a:gd name="connsiteY7" fmla="*/ 6668974 h 6668974"/>
              <a:gd name="connsiteX8" fmla="*/ 0 w 12192002"/>
              <a:gd name="connsiteY8" fmla="*/ 0 h 6668974"/>
              <a:gd name="connsiteX0" fmla="*/ 3710940 w 12192002"/>
              <a:gd name="connsiteY0" fmla="*/ 5903739 h 6668974"/>
              <a:gd name="connsiteX1" fmla="*/ 3845560 w 12192002"/>
              <a:gd name="connsiteY1" fmla="*/ 5212859 h 6668974"/>
              <a:gd name="connsiteX2" fmla="*/ 3710940 w 12192002"/>
              <a:gd name="connsiteY2" fmla="*/ 5903739 h 6668974"/>
              <a:gd name="connsiteX3" fmla="*/ 0 w 12192002"/>
              <a:gd name="connsiteY3" fmla="*/ 0 h 6668974"/>
              <a:gd name="connsiteX4" fmla="*/ 12192002 w 12192002"/>
              <a:gd name="connsiteY4" fmla="*/ 0 h 6668974"/>
              <a:gd name="connsiteX5" fmla="*/ 12192002 w 12192002"/>
              <a:gd name="connsiteY5" fmla="*/ 6668974 h 6668974"/>
              <a:gd name="connsiteX6" fmla="*/ 0 w 12192002"/>
              <a:gd name="connsiteY6" fmla="*/ 6668974 h 6668974"/>
              <a:gd name="connsiteX7" fmla="*/ 0 w 12192002"/>
              <a:gd name="connsiteY7" fmla="*/ 0 h 6668974"/>
              <a:gd name="connsiteX0" fmla="*/ 0 w 12192002"/>
              <a:gd name="connsiteY0" fmla="*/ 0 h 6668974"/>
              <a:gd name="connsiteX1" fmla="*/ 12192002 w 12192002"/>
              <a:gd name="connsiteY1" fmla="*/ 0 h 6668974"/>
              <a:gd name="connsiteX2" fmla="*/ 12192002 w 12192002"/>
              <a:gd name="connsiteY2" fmla="*/ 6668974 h 6668974"/>
              <a:gd name="connsiteX3" fmla="*/ 0 w 12192002"/>
              <a:gd name="connsiteY3" fmla="*/ 6668974 h 6668974"/>
              <a:gd name="connsiteX4" fmla="*/ 0 w 12192002"/>
              <a:gd name="connsiteY4" fmla="*/ 0 h 666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2" h="6668974">
                <a:moveTo>
                  <a:pt x="0" y="0"/>
                </a:moveTo>
                <a:lnTo>
                  <a:pt x="12192002" y="0"/>
                </a:lnTo>
                <a:lnTo>
                  <a:pt x="12192002" y="6668974"/>
                </a:lnTo>
                <a:lnTo>
                  <a:pt x="0" y="66689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tx1"/>
              </a:gs>
              <a:gs pos="100000">
                <a:schemeClr val="tx1">
                  <a:alpha val="8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3AB0A-5666-8C22-39F1-302EBBFA0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91" t="13686" b="16573"/>
          <a:stretch/>
        </p:blipFill>
        <p:spPr>
          <a:xfrm>
            <a:off x="4755988" y="895350"/>
            <a:ext cx="7596781" cy="4562475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61A37F-D5FA-30C7-4BB6-57EE3DDA85B5}"/>
              </a:ext>
            </a:extLst>
          </p:cNvPr>
          <p:cNvSpPr txBox="1"/>
          <p:nvPr/>
        </p:nvSpPr>
        <p:spPr>
          <a:xfrm>
            <a:off x="19049" y="1326875"/>
            <a:ext cx="4200525" cy="3465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Simple to operate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Video Follows Audio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A9BF7-D22B-7ECF-18A8-16D57EE40F23}"/>
              </a:ext>
            </a:extLst>
          </p:cNvPr>
          <p:cNvSpPr txBox="1"/>
          <p:nvPr/>
        </p:nvSpPr>
        <p:spPr>
          <a:xfrm>
            <a:off x="19049" y="1737152"/>
            <a:ext cx="4413803" cy="195854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Press the Studer Vista’s PFL button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instantly call the video source associated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with that channel’s audio to an A1’s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dedicated VPFL monitor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>
                  <a:lumMod val="60000"/>
                  <a:lumOff val="4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771304-0BCD-5E2E-8DCD-B700B7307324}"/>
              </a:ext>
            </a:extLst>
          </p:cNvPr>
          <p:cNvSpPr txBox="1"/>
          <p:nvPr/>
        </p:nvSpPr>
        <p:spPr>
          <a:xfrm>
            <a:off x="14700" y="3701925"/>
            <a:ext cx="4200525" cy="7462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Unified control between Magnum OS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Vista application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>
                  <a:lumMod val="60000"/>
                  <a:lumOff val="4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35582-6A7F-221A-A6AF-281F61FDB339}"/>
              </a:ext>
            </a:extLst>
          </p:cNvPr>
          <p:cNvSpPr txBox="1"/>
          <p:nvPr/>
        </p:nvSpPr>
        <p:spPr>
          <a:xfrm>
            <a:off x="14700" y="4786125"/>
            <a:ext cx="4200525" cy="7462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Combined non-destructive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ECF0F9"/>
                </a:solidFill>
                <a:latin typeface="Trebuchet MS" panose="020B0603020202020204"/>
              </a:rPr>
              <a:t>a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Video monitoring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>
                  <a:lumMod val="60000"/>
                  <a:lumOff val="4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71522-A5D1-2F1A-D1B1-7D28029923B9}"/>
              </a:ext>
            </a:extLst>
          </p:cNvPr>
          <p:cNvSpPr txBox="1"/>
          <p:nvPr/>
        </p:nvSpPr>
        <p:spPr>
          <a:xfrm>
            <a:off x="24225" y="5806706"/>
            <a:ext cx="5033550" cy="7462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F0F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Single monitor or Multiviewer options available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>
                  <a:lumMod val="60000"/>
                  <a:lumOff val="4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DD3BE-8867-4E7D-108C-C56989A2E021}"/>
              </a:ext>
            </a:extLst>
          </p:cNvPr>
          <p:cNvSpPr/>
          <p:nvPr/>
        </p:nvSpPr>
        <p:spPr>
          <a:xfrm>
            <a:off x="4671245" y="57261"/>
            <a:ext cx="14247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stA="38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PFL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CADDB4-9AA2-0E89-38A1-7801B7AB4A18}"/>
              </a:ext>
            </a:extLst>
          </p:cNvPr>
          <p:cNvSpPr/>
          <p:nvPr/>
        </p:nvSpPr>
        <p:spPr>
          <a:xfrm>
            <a:off x="-115816" y="83196"/>
            <a:ext cx="30133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stA="38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What 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BDFC65-C354-E2E5-E271-B334FE1980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44369"/>
            <a:ext cx="1041540" cy="3082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7A0098-FA24-459C-7FD1-9CDB5A5F5418}"/>
              </a:ext>
            </a:extLst>
          </p:cNvPr>
          <p:cNvSpPr/>
          <p:nvPr/>
        </p:nvSpPr>
        <p:spPr>
          <a:xfrm>
            <a:off x="2220866" y="63488"/>
            <a:ext cx="29022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stA="38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6D4D7-91B1-C62B-E71F-B97ACEC53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826941"/>
            <a:ext cx="2790825" cy="1600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6D944A-D013-D7FD-AFAE-50A68A300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45" y="5054082"/>
            <a:ext cx="1784852" cy="850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47C78-F01F-01D2-E950-EE9C1F005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21" y="5053443"/>
            <a:ext cx="1766513" cy="8415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751FF6-5FC7-D22F-D6DB-3EA5ED0AE8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365" y="1915950"/>
            <a:ext cx="1109369" cy="72229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288B46-29EC-69D8-5348-CE0CD7FCEC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8196" y="1902402"/>
            <a:ext cx="131526" cy="7459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10914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uiExpand="1" build="p"/>
      <p:bldP spid="12" grpId="0" uiExpand="1" build="p"/>
      <p:bldP spid="13" grpId="0" uiExpand="1" build="p"/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t>2</a:t>
            </a:fld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B05CE-379F-E8A8-9D02-871FABD2774E}"/>
              </a:ext>
            </a:extLst>
          </p:cNvPr>
          <p:cNvSpPr txBox="1">
            <a:spLocks/>
          </p:cNvSpPr>
          <p:nvPr/>
        </p:nvSpPr>
        <p:spPr>
          <a:xfrm>
            <a:off x="1242874" y="694258"/>
            <a:ext cx="9055223" cy="166693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546100"/>
          </a:effectLst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1800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800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800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3pPr>
            <a:lvl4pPr marL="1074738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800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4pPr>
            <a:lvl5pPr marL="13462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800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800" b="1">
                <a:solidFill>
                  <a:srgbClr val="FFFFFF"/>
                </a:solidFill>
                <a:latin typeface="VIOLLEN Patricia Script" panose="02000600000000000000" pitchFamily="50" charset="0"/>
                <a:ea typeface="STXingkai" panose="020B0503020204020204" pitchFamily="2" charset="-122"/>
              </a:rPr>
              <a:t>Legendary </a:t>
            </a:r>
            <a:r>
              <a:rPr lang="en-US" sz="8500" b="1">
                <a:solidFill>
                  <a:srgbClr val="FFFFFF"/>
                </a:solidFill>
                <a:latin typeface="VIOLLEN Patricia Script" panose="02000600000000000000" pitchFamily="50" charset="0"/>
                <a:ea typeface="STXingkai" panose="020B0503020204020204" pitchFamily="2" charset="-122"/>
              </a:rPr>
              <a:t>Audio</a:t>
            </a:r>
            <a:r>
              <a:rPr lang="en-US" sz="7800" b="1">
                <a:solidFill>
                  <a:srgbClr val="FFFFFF"/>
                </a:solidFill>
                <a:latin typeface="VIOLLEN Patricia Script" panose="02000600000000000000" pitchFamily="50" charset="0"/>
                <a:ea typeface="STXingkai" panose="020B0503020204020204" pitchFamily="2" charset="-122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36E98A-26AF-7E43-DAF2-7A9D80268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06" y="2421176"/>
            <a:ext cx="10369152" cy="1522271"/>
          </a:xfrm>
          <a:prstGeom prst="rect">
            <a:avLst/>
          </a:prstGeom>
          <a:effectLst>
            <a:innerShdw blurRad="114300" dist="2540000">
              <a:prstClr val="black">
                <a:alpha val="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7802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09EE6-1153-B4AA-6279-3C2E95FD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3">
            <a:extLst>
              <a:ext uri="{FF2B5EF4-FFF2-40B4-BE49-F238E27FC236}">
                <a16:creationId xmlns:a16="http://schemas.microsoft.com/office/drawing/2014/main" id="{CD5A833A-C1B9-FA72-A774-5D0023046CC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788525" y="2174875"/>
            <a:ext cx="20097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CFC6271A-92CC-96B3-6F62-99A249DEF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5150" y="3725863"/>
            <a:ext cx="204788" cy="269875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258CE297-3F08-A88D-8430-397C0D66BDC0}"/>
              </a:ext>
            </a:extLst>
          </p:cNvPr>
          <p:cNvSpPr txBox="1"/>
          <p:nvPr/>
        </p:nvSpPr>
        <p:spPr>
          <a:xfrm>
            <a:off x="8732599" y="2812126"/>
            <a:ext cx="3985102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262626">
                    <a:lumMod val="10000"/>
                    <a:lumOff val="90000"/>
                  </a:srgbClr>
                </a:solidFill>
                <a:latin typeface="Trebuchet MS" panose="020B0603020202020204"/>
              </a:rPr>
              <a:t>Video PFL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262626">
                    <a:lumMod val="10000"/>
                    <a:lumOff val="90000"/>
                  </a:srgbClr>
                </a:solidFill>
                <a:latin typeface="Trebuchet MS" panose="020B0603020202020204"/>
              </a:rPr>
              <a:t>Enhancement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10000"/>
                  <a:lumOff val="90000"/>
                </a:srgb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B4BBE-C8F9-1023-2886-D701C2820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" y="307149"/>
            <a:ext cx="3773163" cy="444983"/>
          </a:xfrm>
          <a:prstGeom prst="rect">
            <a:avLst/>
          </a:prstGeom>
        </p:spPr>
      </p:pic>
      <p:pic>
        <p:nvPicPr>
          <p:cNvPr id="10" name="NAB Spatial IQ and vid PIPs">
            <a:hlinkClick r:id="" action="ppaction://media"/>
            <a:extLst>
              <a:ext uri="{FF2B5EF4-FFF2-40B4-BE49-F238E27FC236}">
                <a16:creationId xmlns:a16="http://schemas.microsoft.com/office/drawing/2014/main" id="{CEFC3094-6739-A828-4603-4954F23C3E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58" end="0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864958"/>
            <a:ext cx="9548889" cy="53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77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ound board&#10;&#10;Description automatically generated">
            <a:extLst>
              <a:ext uri="{FF2B5EF4-FFF2-40B4-BE49-F238E27FC236}">
                <a16:creationId xmlns:a16="http://schemas.microsoft.com/office/drawing/2014/main" id="{550580A2-7BE4-C4FA-5F91-CA55F9479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4" b="74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Graphic 2">
            <a:extLst>
              <a:ext uri="{FF2B5EF4-FFF2-40B4-BE49-F238E27FC236}">
                <a16:creationId xmlns:a16="http://schemas.microsoft.com/office/drawing/2014/main" id="{8028B27F-B750-732D-2229-78623DDE4A95}"/>
              </a:ext>
            </a:extLst>
          </p:cNvPr>
          <p:cNvSpPr/>
          <p:nvPr/>
        </p:nvSpPr>
        <p:spPr>
          <a:xfrm>
            <a:off x="1259879" y="1465074"/>
            <a:ext cx="9672241" cy="1963926"/>
          </a:xfrm>
          <a:custGeom>
            <a:avLst/>
            <a:gdLst>
              <a:gd name="connsiteX0" fmla="*/ 377313 w 1990945"/>
              <a:gd name="connsiteY0" fmla="*/ 328257 h 404257"/>
              <a:gd name="connsiteX1" fmla="*/ 260715 w 1990945"/>
              <a:gd name="connsiteY1" fmla="*/ 403800 h 404257"/>
              <a:gd name="connsiteX2" fmla="*/ 225259 w 1990945"/>
              <a:gd name="connsiteY2" fmla="*/ 403800 h 404257"/>
              <a:gd name="connsiteX3" fmla="*/ 108661 w 1990945"/>
              <a:gd name="connsiteY3" fmla="*/ 328257 h 404257"/>
              <a:gd name="connsiteX4" fmla="*/ 633 w 1990945"/>
              <a:gd name="connsiteY4" fmla="*/ 1409 h 404257"/>
              <a:gd name="connsiteX5" fmla="*/ 118752 w 1990945"/>
              <a:gd name="connsiteY5" fmla="*/ 1409 h 404257"/>
              <a:gd name="connsiteX6" fmla="*/ 222287 w 1990945"/>
              <a:gd name="connsiteY6" fmla="*/ 334201 h 404257"/>
              <a:gd name="connsiteX7" fmla="*/ 239497 w 1990945"/>
              <a:gd name="connsiteY7" fmla="*/ 347886 h 404257"/>
              <a:gd name="connsiteX8" fmla="*/ 246477 w 1990945"/>
              <a:gd name="connsiteY8" fmla="*/ 347886 h 404257"/>
              <a:gd name="connsiteX9" fmla="*/ 263687 w 1990945"/>
              <a:gd name="connsiteY9" fmla="*/ 334201 h 404257"/>
              <a:gd name="connsiteX10" fmla="*/ 367223 w 1990945"/>
              <a:gd name="connsiteY10" fmla="*/ 1409 h 404257"/>
              <a:gd name="connsiteX11" fmla="*/ 485341 w 1990945"/>
              <a:gd name="connsiteY11" fmla="*/ 1409 h 404257"/>
              <a:gd name="connsiteX12" fmla="*/ 377313 w 1990945"/>
              <a:gd name="connsiteY12" fmla="*/ 328257 h 404257"/>
              <a:gd name="connsiteX13" fmla="*/ 670571 w 1990945"/>
              <a:gd name="connsiteY13" fmla="*/ 401312 h 404257"/>
              <a:gd name="connsiteX14" fmla="*/ 571321 w 1990945"/>
              <a:gd name="connsiteY14" fmla="*/ 401312 h 404257"/>
              <a:gd name="connsiteX15" fmla="*/ 571321 w 1990945"/>
              <a:gd name="connsiteY15" fmla="*/ 3275 h 404257"/>
              <a:gd name="connsiteX16" fmla="*/ 670571 w 1990945"/>
              <a:gd name="connsiteY16" fmla="*/ 3275 h 404257"/>
              <a:gd name="connsiteX17" fmla="*/ 670571 w 1990945"/>
              <a:gd name="connsiteY17" fmla="*/ 401174 h 404257"/>
              <a:gd name="connsiteX18" fmla="*/ 670571 w 1990945"/>
              <a:gd name="connsiteY18" fmla="*/ 401312 h 404257"/>
              <a:gd name="connsiteX19" fmla="*/ 1124177 w 1990945"/>
              <a:gd name="connsiteY19" fmla="*/ 313812 h 404257"/>
              <a:gd name="connsiteX20" fmla="*/ 1035916 w 1990945"/>
              <a:gd name="connsiteY20" fmla="*/ 401934 h 404257"/>
              <a:gd name="connsiteX21" fmla="*/ 758072 w 1990945"/>
              <a:gd name="connsiteY21" fmla="*/ 401934 h 404257"/>
              <a:gd name="connsiteX22" fmla="*/ 758072 w 1990945"/>
              <a:gd name="connsiteY22" fmla="*/ 347886 h 404257"/>
              <a:gd name="connsiteX23" fmla="*/ 962585 w 1990945"/>
              <a:gd name="connsiteY23" fmla="*/ 347886 h 404257"/>
              <a:gd name="connsiteX24" fmla="*/ 1005920 w 1990945"/>
              <a:gd name="connsiteY24" fmla="*/ 308352 h 404257"/>
              <a:gd name="connsiteX25" fmla="*/ 1005920 w 1990945"/>
              <a:gd name="connsiteY25" fmla="*/ 304827 h 404257"/>
              <a:gd name="connsiteX26" fmla="*/ 774521 w 1990945"/>
              <a:gd name="connsiteY26" fmla="*/ 106257 h 404257"/>
              <a:gd name="connsiteX27" fmla="*/ 774521 w 1990945"/>
              <a:gd name="connsiteY27" fmla="*/ 89600 h 404257"/>
              <a:gd name="connsiteX28" fmla="*/ 862644 w 1990945"/>
              <a:gd name="connsiteY28" fmla="*/ 1478 h 404257"/>
              <a:gd name="connsiteX29" fmla="*/ 1096462 w 1990945"/>
              <a:gd name="connsiteY29" fmla="*/ 1478 h 404257"/>
              <a:gd name="connsiteX30" fmla="*/ 1096462 w 1990945"/>
              <a:gd name="connsiteY30" fmla="*/ 55595 h 404257"/>
              <a:gd name="connsiteX31" fmla="*/ 935837 w 1990945"/>
              <a:gd name="connsiteY31" fmla="*/ 55595 h 404257"/>
              <a:gd name="connsiteX32" fmla="*/ 892501 w 1990945"/>
              <a:gd name="connsiteY32" fmla="*/ 92365 h 404257"/>
              <a:gd name="connsiteX33" fmla="*/ 892501 w 1990945"/>
              <a:gd name="connsiteY33" fmla="*/ 98516 h 404257"/>
              <a:gd name="connsiteX34" fmla="*/ 1123901 w 1990945"/>
              <a:gd name="connsiteY34" fmla="*/ 296740 h 404257"/>
              <a:gd name="connsiteX35" fmla="*/ 1123901 w 1990945"/>
              <a:gd name="connsiteY35" fmla="*/ 313674 h 404257"/>
              <a:gd name="connsiteX36" fmla="*/ 1124177 w 1990945"/>
              <a:gd name="connsiteY36" fmla="*/ 313812 h 404257"/>
              <a:gd name="connsiteX37" fmla="*/ 1386125 w 1990945"/>
              <a:gd name="connsiteY37" fmla="*/ 401312 h 404257"/>
              <a:gd name="connsiteX38" fmla="*/ 1281553 w 1990945"/>
              <a:gd name="connsiteY38" fmla="*/ 401312 h 404257"/>
              <a:gd name="connsiteX39" fmla="*/ 1281553 w 1990945"/>
              <a:gd name="connsiteY39" fmla="*/ 55457 h 404257"/>
              <a:gd name="connsiteX40" fmla="*/ 1157975 w 1990945"/>
              <a:gd name="connsiteY40" fmla="*/ 55457 h 404257"/>
              <a:gd name="connsiteX41" fmla="*/ 1157975 w 1990945"/>
              <a:gd name="connsiteY41" fmla="*/ 1409 h 404257"/>
              <a:gd name="connsiteX42" fmla="*/ 1509842 w 1990945"/>
              <a:gd name="connsiteY42" fmla="*/ 1409 h 404257"/>
              <a:gd name="connsiteX43" fmla="*/ 1509842 w 1990945"/>
              <a:gd name="connsiteY43" fmla="*/ 55457 h 404257"/>
              <a:gd name="connsiteX44" fmla="*/ 1386195 w 1990945"/>
              <a:gd name="connsiteY44" fmla="*/ 55457 h 404257"/>
              <a:gd name="connsiteX45" fmla="*/ 1386195 w 1990945"/>
              <a:gd name="connsiteY45" fmla="*/ 401174 h 404257"/>
              <a:gd name="connsiteX46" fmla="*/ 1386125 w 1990945"/>
              <a:gd name="connsiteY46" fmla="*/ 401312 h 404257"/>
              <a:gd name="connsiteX47" fmla="*/ 1873460 w 1990945"/>
              <a:gd name="connsiteY47" fmla="*/ 401934 h 404257"/>
              <a:gd name="connsiteX48" fmla="*/ 1769925 w 1990945"/>
              <a:gd name="connsiteY48" fmla="*/ 69142 h 404257"/>
              <a:gd name="connsiteX49" fmla="*/ 1752715 w 1990945"/>
              <a:gd name="connsiteY49" fmla="*/ 55319 h 404257"/>
              <a:gd name="connsiteX50" fmla="*/ 1745734 w 1990945"/>
              <a:gd name="connsiteY50" fmla="*/ 55319 h 404257"/>
              <a:gd name="connsiteX51" fmla="*/ 1728524 w 1990945"/>
              <a:gd name="connsiteY51" fmla="*/ 69142 h 404257"/>
              <a:gd name="connsiteX52" fmla="*/ 1624989 w 1990945"/>
              <a:gd name="connsiteY52" fmla="*/ 401934 h 404257"/>
              <a:gd name="connsiteX53" fmla="*/ 1506940 w 1990945"/>
              <a:gd name="connsiteY53" fmla="*/ 401934 h 404257"/>
              <a:gd name="connsiteX54" fmla="*/ 1615036 w 1990945"/>
              <a:gd name="connsiteY54" fmla="*/ 75086 h 404257"/>
              <a:gd name="connsiteX55" fmla="*/ 1731635 w 1990945"/>
              <a:gd name="connsiteY55" fmla="*/ -457 h 404257"/>
              <a:gd name="connsiteX56" fmla="*/ 1767091 w 1990945"/>
              <a:gd name="connsiteY56" fmla="*/ -457 h 404257"/>
              <a:gd name="connsiteX57" fmla="*/ 1883551 w 1990945"/>
              <a:gd name="connsiteY57" fmla="*/ 75086 h 404257"/>
              <a:gd name="connsiteX58" fmla="*/ 1991578 w 1990945"/>
              <a:gd name="connsiteY58" fmla="*/ 401934 h 404257"/>
              <a:gd name="connsiteX59" fmla="*/ 1873598 w 1990945"/>
              <a:gd name="connsiteY59" fmla="*/ 401934 h 404257"/>
              <a:gd name="connsiteX60" fmla="*/ 1873460 w 1990945"/>
              <a:gd name="connsiteY60" fmla="*/ 401934 h 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90945" h="404257">
                <a:moveTo>
                  <a:pt x="377313" y="328257"/>
                </a:moveTo>
                <a:cubicBezTo>
                  <a:pt x="365287" y="367100"/>
                  <a:pt x="343378" y="403800"/>
                  <a:pt x="260715" y="403800"/>
                </a:cubicBezTo>
                <a:lnTo>
                  <a:pt x="225259" y="403800"/>
                </a:lnTo>
                <a:cubicBezTo>
                  <a:pt x="142597" y="403800"/>
                  <a:pt x="120756" y="367031"/>
                  <a:pt x="108661" y="328257"/>
                </a:cubicBezTo>
                <a:lnTo>
                  <a:pt x="633" y="1409"/>
                </a:lnTo>
                <a:lnTo>
                  <a:pt x="118752" y="1409"/>
                </a:lnTo>
                <a:cubicBezTo>
                  <a:pt x="118752" y="1409"/>
                  <a:pt x="218900" y="322036"/>
                  <a:pt x="222287" y="334201"/>
                </a:cubicBezTo>
                <a:cubicBezTo>
                  <a:pt x="225812" y="346296"/>
                  <a:pt x="229544" y="347886"/>
                  <a:pt x="239497" y="347886"/>
                </a:cubicBezTo>
                <a:lnTo>
                  <a:pt x="246477" y="347886"/>
                </a:lnTo>
                <a:cubicBezTo>
                  <a:pt x="256499" y="347886"/>
                  <a:pt x="260162" y="346296"/>
                  <a:pt x="263687" y="334201"/>
                </a:cubicBezTo>
                <a:cubicBezTo>
                  <a:pt x="267212" y="322106"/>
                  <a:pt x="367223" y="1409"/>
                  <a:pt x="367223" y="1409"/>
                </a:cubicBezTo>
                <a:lnTo>
                  <a:pt x="485341" y="1409"/>
                </a:lnTo>
                <a:lnTo>
                  <a:pt x="377313" y="328257"/>
                </a:lnTo>
                <a:close/>
                <a:moveTo>
                  <a:pt x="670571" y="401312"/>
                </a:moveTo>
                <a:lnTo>
                  <a:pt x="571321" y="401312"/>
                </a:lnTo>
                <a:lnTo>
                  <a:pt x="571321" y="3275"/>
                </a:lnTo>
                <a:lnTo>
                  <a:pt x="670571" y="3275"/>
                </a:lnTo>
                <a:lnTo>
                  <a:pt x="670571" y="401174"/>
                </a:lnTo>
                <a:lnTo>
                  <a:pt x="670571" y="401312"/>
                </a:lnTo>
                <a:close/>
                <a:moveTo>
                  <a:pt x="1124177" y="313812"/>
                </a:moveTo>
                <a:cubicBezTo>
                  <a:pt x="1124177" y="362538"/>
                  <a:pt x="1084643" y="401934"/>
                  <a:pt x="1035916" y="401934"/>
                </a:cubicBezTo>
                <a:lnTo>
                  <a:pt x="758072" y="401934"/>
                </a:lnTo>
                <a:lnTo>
                  <a:pt x="758072" y="347886"/>
                </a:lnTo>
                <a:lnTo>
                  <a:pt x="962585" y="347886"/>
                </a:lnTo>
                <a:cubicBezTo>
                  <a:pt x="1002741" y="347886"/>
                  <a:pt x="1005920" y="316092"/>
                  <a:pt x="1005920" y="308352"/>
                </a:cubicBezTo>
                <a:lnTo>
                  <a:pt x="1005920" y="304827"/>
                </a:lnTo>
                <a:cubicBezTo>
                  <a:pt x="1005506" y="254925"/>
                  <a:pt x="774521" y="208203"/>
                  <a:pt x="774521" y="106257"/>
                </a:cubicBezTo>
                <a:lnTo>
                  <a:pt x="774521" y="89600"/>
                </a:lnTo>
                <a:cubicBezTo>
                  <a:pt x="774521" y="40874"/>
                  <a:pt x="813917" y="1478"/>
                  <a:pt x="862644" y="1478"/>
                </a:cubicBezTo>
                <a:lnTo>
                  <a:pt x="1096462" y="1478"/>
                </a:lnTo>
                <a:lnTo>
                  <a:pt x="1096462" y="55595"/>
                </a:lnTo>
                <a:lnTo>
                  <a:pt x="935837" y="55595"/>
                </a:lnTo>
                <a:cubicBezTo>
                  <a:pt x="895681" y="55595"/>
                  <a:pt x="892501" y="84555"/>
                  <a:pt x="892501" y="92365"/>
                </a:cubicBezTo>
                <a:lnTo>
                  <a:pt x="892501" y="98516"/>
                </a:lnTo>
                <a:cubicBezTo>
                  <a:pt x="892501" y="153740"/>
                  <a:pt x="1123901" y="201291"/>
                  <a:pt x="1123901" y="296740"/>
                </a:cubicBezTo>
                <a:lnTo>
                  <a:pt x="1123901" y="313674"/>
                </a:lnTo>
                <a:lnTo>
                  <a:pt x="1124177" y="313812"/>
                </a:lnTo>
                <a:close/>
                <a:moveTo>
                  <a:pt x="1386125" y="401312"/>
                </a:moveTo>
                <a:lnTo>
                  <a:pt x="1281553" y="401312"/>
                </a:lnTo>
                <a:lnTo>
                  <a:pt x="1281553" y="55457"/>
                </a:lnTo>
                <a:lnTo>
                  <a:pt x="1157975" y="55457"/>
                </a:lnTo>
                <a:lnTo>
                  <a:pt x="1157975" y="1409"/>
                </a:lnTo>
                <a:lnTo>
                  <a:pt x="1509842" y="1409"/>
                </a:lnTo>
                <a:lnTo>
                  <a:pt x="1509842" y="55457"/>
                </a:lnTo>
                <a:lnTo>
                  <a:pt x="1386195" y="55457"/>
                </a:lnTo>
                <a:lnTo>
                  <a:pt x="1386195" y="401174"/>
                </a:lnTo>
                <a:lnTo>
                  <a:pt x="1386125" y="401312"/>
                </a:lnTo>
                <a:close/>
                <a:moveTo>
                  <a:pt x="1873460" y="401934"/>
                </a:moveTo>
                <a:cubicBezTo>
                  <a:pt x="1873460" y="401934"/>
                  <a:pt x="1773311" y="81168"/>
                  <a:pt x="1769925" y="69142"/>
                </a:cubicBezTo>
                <a:cubicBezTo>
                  <a:pt x="1766400" y="56978"/>
                  <a:pt x="1762667" y="55319"/>
                  <a:pt x="1752715" y="55319"/>
                </a:cubicBezTo>
                <a:lnTo>
                  <a:pt x="1745734" y="55319"/>
                </a:lnTo>
                <a:cubicBezTo>
                  <a:pt x="1735782" y="55319"/>
                  <a:pt x="1732049" y="56978"/>
                  <a:pt x="1728524" y="69142"/>
                </a:cubicBezTo>
                <a:cubicBezTo>
                  <a:pt x="1725138" y="81168"/>
                  <a:pt x="1624989" y="401934"/>
                  <a:pt x="1624989" y="401934"/>
                </a:cubicBezTo>
                <a:lnTo>
                  <a:pt x="1506940" y="401934"/>
                </a:lnTo>
                <a:lnTo>
                  <a:pt x="1615036" y="75086"/>
                </a:lnTo>
                <a:cubicBezTo>
                  <a:pt x="1626924" y="36174"/>
                  <a:pt x="1648972" y="-457"/>
                  <a:pt x="1731635" y="-457"/>
                </a:cubicBezTo>
                <a:lnTo>
                  <a:pt x="1767091" y="-457"/>
                </a:lnTo>
                <a:cubicBezTo>
                  <a:pt x="1849753" y="-457"/>
                  <a:pt x="1871594" y="36174"/>
                  <a:pt x="1883551" y="75086"/>
                </a:cubicBezTo>
                <a:lnTo>
                  <a:pt x="1991578" y="401934"/>
                </a:lnTo>
                <a:lnTo>
                  <a:pt x="1873598" y="401934"/>
                </a:lnTo>
                <a:lnTo>
                  <a:pt x="1873460" y="40193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bg1"/>
              </a:gs>
              <a:gs pos="33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 w="6534" cap="flat">
            <a:noFill/>
            <a:prstDash val="solid"/>
            <a:miter/>
          </a:ln>
          <a:effectLst>
            <a:innerShdw blurRad="25400" dist="101600" dir="1080000">
              <a:prstClr val="black">
                <a:alpha val="75000"/>
              </a:prstClr>
            </a:innerShdw>
            <a:reflection blurRad="25400" stA="52000" endA="300" endPos="70000" dir="5400000" sy="-100000" algn="bl" rotWithShape="0"/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CA6B41-1151-47EA-2DA3-1B90DC894813}"/>
              </a:ext>
            </a:extLst>
          </p:cNvPr>
          <p:cNvSpPr/>
          <p:nvPr/>
        </p:nvSpPr>
        <p:spPr>
          <a:xfrm>
            <a:off x="3599161" y="4461902"/>
            <a:ext cx="4993675" cy="186204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small" spc="600" normalizeH="0" baseline="0" noProof="0">
                <a:ln w="0"/>
                <a:solidFill>
                  <a:srgbClr val="E7E6E6"/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63500" stA="25000" endPos="455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Lineup</a:t>
            </a:r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67EA8369-B5ED-CFD0-FACB-EF78BE7948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32746" r="4791" b="33148"/>
          <a:stretch/>
        </p:blipFill>
        <p:spPr>
          <a:xfrm>
            <a:off x="1190617" y="1400176"/>
            <a:ext cx="9881574" cy="2093721"/>
          </a:xfrm>
          <a:prstGeom prst="rect">
            <a:avLst/>
          </a:prstGeom>
        </p:spPr>
      </p:pic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2E45795-51C9-9394-7487-B82E7E985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32746" r="4791" b="33148"/>
          <a:stretch/>
        </p:blipFill>
        <p:spPr>
          <a:xfrm flipV="1">
            <a:off x="1190617" y="3364103"/>
            <a:ext cx="9881574" cy="20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548680"/>
            <a:ext cx="6152526" cy="690184"/>
          </a:xfrm>
        </p:spPr>
        <p:txBody>
          <a:bodyPr>
            <a:noAutofit/>
          </a:bodyPr>
          <a:lstStyle/>
          <a:p>
            <a:r>
              <a:rPr lang="en-CA" sz="2800">
                <a:solidFill>
                  <a:schemeClr val="accent3"/>
                </a:solidFill>
              </a:rPr>
              <a:t>VISTA Production Mixing Consoles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9A1B7-064B-44D1-9635-B98EE19B23F5}" type="slidenum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Europa-Bold" panose="020000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Europa-Bold" panose="02000000000000000000" pitchFamily="50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74642" y="2591951"/>
            <a:ext cx="11215398" cy="4034510"/>
          </a:xfrm>
          <a:prstGeom prst="triangle">
            <a:avLst>
              <a:gd name="adj" fmla="val 100000"/>
            </a:avLst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49294" y="1966024"/>
            <a:ext cx="245236" cy="668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62626">
                  <a:lumMod val="50000"/>
                  <a:lumOff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3127" y="6273939"/>
            <a:ext cx="3664214" cy="32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0073AE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1E69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</a:rPr>
              <a:t>Functionality &amp; Complexity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1E69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/>
                <a:sym typeface="Wingdings" panose="05000000000000000000" pitchFamily="2" charset="2"/>
              </a:rPr>
              <a:t> 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1E69"/>
              </a:solidFill>
              <a:effectLst/>
              <a:uLnTx/>
              <a:uFillTx/>
              <a:latin typeface="Trebuchet MS" panose="020B0603020202020204"/>
              <a:ea typeface="+mn-ea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07" l="0" r="100000">
                        <a14:foregroundMark x1="1000" y1="52569" x2="2625" y2="49802"/>
                        <a14:foregroundMark x1="97500" y1="51581" x2="98750" y2="52569"/>
                        <a14:foregroundMark x1="93875" y1="45455" x2="93875" y2="45455"/>
                        <a14:foregroundMark x1="6250" y1="45455" x2="6250" y2="4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181" y="908720"/>
            <a:ext cx="3255523" cy="2059118"/>
          </a:xfrm>
          <a:prstGeom prst="rect">
            <a:avLst/>
          </a:prstGeom>
          <a:effectLst>
            <a:glow rad="38100">
              <a:schemeClr val="bg1">
                <a:alpha val="37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94" b="100000" l="0" r="99000">
                        <a14:foregroundMark x1="67375" y1="22727" x2="71625" y2="2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396" y="2339482"/>
            <a:ext cx="2956649" cy="2087208"/>
          </a:xfrm>
          <a:prstGeom prst="rect">
            <a:avLst/>
          </a:prstGeom>
          <a:effectLst>
            <a:glow rad="38100">
              <a:schemeClr val="bg1">
                <a:alpha val="37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94" y="4388744"/>
            <a:ext cx="2492683" cy="531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63" y="3083523"/>
            <a:ext cx="2459925" cy="518644"/>
          </a:xfrm>
          <a:prstGeom prst="rect">
            <a:avLst/>
          </a:prstGeom>
        </p:spPr>
      </p:pic>
      <p:pic>
        <p:nvPicPr>
          <p:cNvPr id="16" name="Picture 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80C40BFC-B64A-962F-4804-4A0ED8178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0488" y="2966997"/>
            <a:ext cx="1930323" cy="2652139"/>
          </a:xfrm>
          <a:prstGeom prst="rect">
            <a:avLst/>
          </a:prstGeom>
          <a:effectLst>
            <a:glow rad="50800">
              <a:schemeClr val="bg1">
                <a:alpha val="37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41" y="5413655"/>
            <a:ext cx="3299788" cy="5200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10" y="5452949"/>
            <a:ext cx="4001820" cy="9234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655770-5628-32A5-48A3-6024A65659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273" y="5823476"/>
            <a:ext cx="3340529" cy="513552"/>
          </a:xfrm>
          <a:prstGeom prst="rect">
            <a:avLst/>
          </a:prstGeom>
        </p:spPr>
      </p:pic>
      <p:pic>
        <p:nvPicPr>
          <p:cNvPr id="21" name="Picture 20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E16E37F-A237-189E-1951-D15A8D04F1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6" y="3713119"/>
            <a:ext cx="2428385" cy="1820924"/>
          </a:xfrm>
          <a:prstGeom prst="rect">
            <a:avLst/>
          </a:prstGeom>
          <a:effectLst>
            <a:glow rad="50800">
              <a:schemeClr val="bg1">
                <a:alpha val="37000"/>
              </a:schemeClr>
            </a:glow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95823C-06B2-8C8E-6E4D-A86497B26E68}"/>
              </a:ext>
            </a:extLst>
          </p:cNvPr>
          <p:cNvCxnSpPr>
            <a:cxnSpLocks/>
          </p:cNvCxnSpPr>
          <p:nvPr/>
        </p:nvCxnSpPr>
        <p:spPr>
          <a:xfrm flipH="1">
            <a:off x="2270627" y="2967161"/>
            <a:ext cx="319559" cy="60108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A6092A-FD14-9AB1-20BE-D61D7685E471}"/>
              </a:ext>
            </a:extLst>
          </p:cNvPr>
          <p:cNvCxnSpPr>
            <a:cxnSpLocks/>
          </p:cNvCxnSpPr>
          <p:nvPr/>
        </p:nvCxnSpPr>
        <p:spPr>
          <a:xfrm>
            <a:off x="2757662" y="2986580"/>
            <a:ext cx="471534" cy="46356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8AA2D55-762B-FFFE-1353-7056C294E692}"/>
              </a:ext>
            </a:extLst>
          </p:cNvPr>
          <p:cNvSpPr txBox="1"/>
          <p:nvPr/>
        </p:nvSpPr>
        <p:spPr>
          <a:xfrm>
            <a:off x="1857112" y="1988666"/>
            <a:ext cx="1957581" cy="978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uropa-Regular"/>
                <a:ea typeface="+mn-ea"/>
                <a:cs typeface="+mn-cs"/>
              </a:rPr>
              <a:t>All-in-One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uropa-Regular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uropa-Regular"/>
                <a:ea typeface="+mn-ea"/>
                <a:cs typeface="+mn-cs"/>
              </a:rPr>
              <a:t>Built in Processing &amp; Expandable I/O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7D05E6-24F6-3B50-7559-31E7729A1951}"/>
              </a:ext>
            </a:extLst>
          </p:cNvPr>
          <p:cNvSpPr txBox="1"/>
          <p:nvPr/>
        </p:nvSpPr>
        <p:spPr>
          <a:xfrm>
            <a:off x="6359460" y="1016938"/>
            <a:ext cx="1930323" cy="89988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uropa-Regular"/>
                <a:ea typeface="+mn-ea"/>
                <a:cs typeface="+mn-cs"/>
              </a:rPr>
              <a:t>Flexible &amp; powerful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uropa-Regular"/>
                <a:ea typeface="+mn-ea"/>
                <a:cs typeface="+mn-cs"/>
              </a:rPr>
              <a:t>Separate/configurable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uropa-Regular"/>
                <a:ea typeface="+mn-ea"/>
                <a:cs typeface="+mn-cs"/>
              </a:rPr>
              <a:t>processing and I/O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Europa-Regular" panose="02000000000000000000" pitchFamily="50" charset="0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9858C8-C755-FF5C-BC41-311AC04580FC}"/>
              </a:ext>
            </a:extLst>
          </p:cNvPr>
          <p:cNvCxnSpPr>
            <a:cxnSpLocks/>
          </p:cNvCxnSpPr>
          <p:nvPr/>
        </p:nvCxnSpPr>
        <p:spPr>
          <a:xfrm flipH="1">
            <a:off x="6946245" y="1940887"/>
            <a:ext cx="369100" cy="44970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7ABFE0-95FC-98F3-4F8D-4D62FC9F17D9}"/>
              </a:ext>
            </a:extLst>
          </p:cNvPr>
          <p:cNvCxnSpPr>
            <a:cxnSpLocks/>
          </p:cNvCxnSpPr>
          <p:nvPr/>
        </p:nvCxnSpPr>
        <p:spPr>
          <a:xfrm>
            <a:off x="7482821" y="1926975"/>
            <a:ext cx="916175" cy="18552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4B6DFC-CE36-75E3-A1CC-D4CB34E90369}"/>
              </a:ext>
            </a:extLst>
          </p:cNvPr>
          <p:cNvGrpSpPr/>
          <p:nvPr/>
        </p:nvGrpSpPr>
        <p:grpSpPr>
          <a:xfrm>
            <a:off x="9454273" y="3789595"/>
            <a:ext cx="977398" cy="365153"/>
            <a:chOff x="9306173" y="3276575"/>
            <a:chExt cx="977398" cy="365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699821-35CA-FAD8-AE7A-104FDB4D1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06173" y="3276575"/>
              <a:ext cx="977398" cy="1759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FFF57EF-74B9-2C3B-B1C8-F53458F41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06173" y="3465790"/>
              <a:ext cx="977398" cy="17593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FD241D-B42E-7F45-CB7A-ED66C4258267}"/>
              </a:ext>
            </a:extLst>
          </p:cNvPr>
          <p:cNvGrpSpPr/>
          <p:nvPr/>
        </p:nvGrpSpPr>
        <p:grpSpPr>
          <a:xfrm>
            <a:off x="10883846" y="4471148"/>
            <a:ext cx="977398" cy="374930"/>
            <a:chOff x="475294" y="1419849"/>
            <a:chExt cx="3484626" cy="15412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16C6DFD-B2CA-89D1-791C-F27BC97AE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1716"/>
            <a:stretch/>
          </p:blipFill>
          <p:spPr>
            <a:xfrm>
              <a:off x="475294" y="1419849"/>
              <a:ext cx="3484626" cy="1166435"/>
            </a:xfrm>
            <a:prstGeom prst="rect">
              <a:avLst/>
            </a:prstGeom>
          </p:spPr>
        </p:pic>
        <p:pic>
          <p:nvPicPr>
            <p:cNvPr id="29" name="Picture 28" descr="A white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F3A3EB0F-CE30-EDF3-BF2A-BB7AD8B86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" t="4256" b="52989"/>
            <a:stretch/>
          </p:blipFill>
          <p:spPr>
            <a:xfrm>
              <a:off x="475294" y="2586284"/>
              <a:ext cx="3484626" cy="374858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32E5A7F-1767-6E50-0155-AC3CA7D0B6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82486" y="3765640"/>
            <a:ext cx="977398" cy="515362"/>
          </a:xfrm>
          <a:prstGeom prst="rect">
            <a:avLst/>
          </a:prstGeom>
        </p:spPr>
      </p:pic>
      <p:pic>
        <p:nvPicPr>
          <p:cNvPr id="31" name="Picture 30" descr="A close up of a device&#10;&#10;Description automatically generated">
            <a:extLst>
              <a:ext uri="{FF2B5EF4-FFF2-40B4-BE49-F238E27FC236}">
                <a16:creationId xmlns:a16="http://schemas.microsoft.com/office/drawing/2014/main" id="{CEB989CF-D51C-5D40-65E3-67D97E993C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66" y="4467131"/>
            <a:ext cx="1098554" cy="4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7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E6206B-EACB-053C-E7B6-74D8BF021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ubtitle 2">
            <a:extLst>
              <a:ext uri="{FF2B5EF4-FFF2-40B4-BE49-F238E27FC236}">
                <a16:creationId xmlns:a16="http://schemas.microsoft.com/office/drawing/2014/main" id="{4EBE48BB-F3EB-A1AD-9C5D-453199C0A4D3}"/>
              </a:ext>
            </a:extLst>
          </p:cNvPr>
          <p:cNvSpPr txBox="1">
            <a:spLocks/>
          </p:cNvSpPr>
          <p:nvPr/>
        </p:nvSpPr>
        <p:spPr>
          <a:xfrm>
            <a:off x="419101" y="2327731"/>
            <a:ext cx="5495270" cy="4042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ST2022-7 compliant for network redundancy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single point of failure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Scalable porting – Configurable, SFP based network connectivity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550 &amp; 1100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ono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EQ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uiv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channel &amp; bus models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More than 5000 I/O channels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1, 2, 4, 8 &amp; 16 flows per stream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Configurable DSP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Studer’s legendary sound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Q4 -2025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D73CD82-13C8-7ADF-1531-8D54042695C1}"/>
              </a:ext>
            </a:extLst>
          </p:cNvPr>
          <p:cNvSpPr txBox="1"/>
          <p:nvPr/>
        </p:nvSpPr>
        <p:spPr>
          <a:xfrm>
            <a:off x="5524106" y="6073386"/>
            <a:ext cx="1541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Console Control LANs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F310D0F-5099-1B46-6ECD-C0BF84B67E9E}"/>
              </a:ext>
            </a:extLst>
          </p:cNvPr>
          <p:cNvSpPr txBox="1"/>
          <p:nvPr/>
        </p:nvSpPr>
        <p:spPr>
          <a:xfrm>
            <a:off x="9039926" y="5786162"/>
            <a:ext cx="1356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ST2110-30 Ports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24F85260-E39C-1202-19AC-0D016F9DDF9D}"/>
              </a:ext>
            </a:extLst>
          </p:cNvPr>
          <p:cNvSpPr/>
          <p:nvPr/>
        </p:nvSpPr>
        <p:spPr>
          <a:xfrm>
            <a:off x="6302469" y="2857500"/>
            <a:ext cx="4658960" cy="96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A3966784-C582-9AB2-21CD-D21DBE109890}"/>
              </a:ext>
            </a:extLst>
          </p:cNvPr>
          <p:cNvSpPr/>
          <p:nvPr/>
        </p:nvSpPr>
        <p:spPr>
          <a:xfrm>
            <a:off x="6295045" y="4038891"/>
            <a:ext cx="4658960" cy="1649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B8877FC8-F042-C639-9EBF-EE66597FDCBD}"/>
              </a:ext>
            </a:extLst>
          </p:cNvPr>
          <p:cNvGrpSpPr/>
          <p:nvPr/>
        </p:nvGrpSpPr>
        <p:grpSpPr>
          <a:xfrm>
            <a:off x="563024" y="5257800"/>
            <a:ext cx="1911956" cy="1506999"/>
            <a:chOff x="9680795" y="4905862"/>
            <a:chExt cx="2344505" cy="1788573"/>
          </a:xfrm>
        </p:grpSpPr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94779142-7F2A-BD18-12A1-3BBE22EDC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1069" y="5473854"/>
              <a:ext cx="2334231" cy="669777"/>
            </a:xfrm>
            <a:prstGeom prst="rect">
              <a:avLst/>
            </a:prstGeom>
          </p:spPr>
        </p:pic>
        <p:sp>
          <p:nvSpPr>
            <p:cNvPr id="178" name="Title 2">
              <a:extLst>
                <a:ext uri="{FF2B5EF4-FFF2-40B4-BE49-F238E27FC236}">
                  <a16:creationId xmlns:a16="http://schemas.microsoft.com/office/drawing/2014/main" id="{58900ECA-DBD7-2A12-6A3F-AAB49E366259}"/>
                </a:ext>
              </a:extLst>
            </p:cNvPr>
            <p:cNvSpPr txBox="1">
              <a:spLocks/>
            </p:cNvSpPr>
            <p:nvPr/>
          </p:nvSpPr>
          <p:spPr>
            <a:xfrm>
              <a:off x="9680795" y="4905862"/>
              <a:ext cx="2334231" cy="17885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rgbClr val="EAEAEA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+mj-cs"/>
                </a:rPr>
                <a:t>Compliant</a:t>
              </a:r>
              <a:endPara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endParaRPr>
            </a:p>
          </p:txBody>
        </p:sp>
      </p:grpSp>
      <p:pic>
        <p:nvPicPr>
          <p:cNvPr id="10" name="Picture 9" descr="A close up of a device&#10;&#10;AI-generated content may be incorrect.">
            <a:extLst>
              <a:ext uri="{FF2B5EF4-FFF2-40B4-BE49-F238E27FC236}">
                <a16:creationId xmlns:a16="http://schemas.microsoft.com/office/drawing/2014/main" id="{3F2B40FB-294A-D563-8B97-BE8A509E1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5" y="2472841"/>
            <a:ext cx="5473675" cy="2742575"/>
          </a:xfrm>
          <a:prstGeom prst="rect">
            <a:avLst/>
          </a:prstGeom>
          <a:effectLst>
            <a:reflection stA="22000" endPos="540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750D239-4EC2-1509-3D09-D055E26326CA}"/>
              </a:ext>
            </a:extLst>
          </p:cNvPr>
          <p:cNvCxnSpPr>
            <a:cxnSpLocks/>
          </p:cNvCxnSpPr>
          <p:nvPr/>
        </p:nvCxnSpPr>
        <p:spPr>
          <a:xfrm flipV="1">
            <a:off x="6093247" y="4121377"/>
            <a:ext cx="402877" cy="1969780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530DF0C-6DB3-83E5-868F-7CF70BCD3B95}"/>
              </a:ext>
            </a:extLst>
          </p:cNvPr>
          <p:cNvCxnSpPr>
            <a:cxnSpLocks/>
          </p:cNvCxnSpPr>
          <p:nvPr/>
        </p:nvCxnSpPr>
        <p:spPr>
          <a:xfrm flipH="1" flipV="1">
            <a:off x="7853489" y="4121377"/>
            <a:ext cx="1338136" cy="152694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5D53D65D-F71B-6D0F-1EFF-3FA6131364B4}"/>
              </a:ext>
            </a:extLst>
          </p:cNvPr>
          <p:cNvSpPr txBox="1">
            <a:spLocks/>
          </p:cNvSpPr>
          <p:nvPr/>
        </p:nvSpPr>
        <p:spPr>
          <a:xfrm>
            <a:off x="419101" y="1849078"/>
            <a:ext cx="11567292" cy="87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fully redundant Mix Engine with </a:t>
            </a: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“Active Transfer” 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technology for </a:t>
            </a:r>
            <a:r>
              <a:rPr kumimoji="0" lang="en-US" sz="19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seamless</a:t>
            </a: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core failover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913C7B-8C2E-A28F-7D8F-E8DB2CCC2E30}"/>
              </a:ext>
            </a:extLst>
          </p:cNvPr>
          <p:cNvGrpSpPr/>
          <p:nvPr/>
        </p:nvGrpSpPr>
        <p:grpSpPr>
          <a:xfrm>
            <a:off x="536575" y="734939"/>
            <a:ext cx="6569586" cy="873206"/>
            <a:chOff x="536575" y="734939"/>
            <a:chExt cx="6569586" cy="873206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21D84E4E-BDC6-4984-FE2D-610ADB3AA9C8}"/>
                </a:ext>
              </a:extLst>
            </p:cNvPr>
            <p:cNvSpPr txBox="1">
              <a:spLocks/>
            </p:cNvSpPr>
            <p:nvPr/>
          </p:nvSpPr>
          <p:spPr>
            <a:xfrm>
              <a:off x="536575" y="734939"/>
              <a:ext cx="6388100" cy="8732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Studer Infinity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2C9A95-9748-A447-3BC8-3B3BE517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1293" y="792867"/>
              <a:ext cx="3124868" cy="465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7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05F85FC-51DD-6DC5-0489-008519E8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32863"/>
            <a:ext cx="12184175" cy="67922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056" y="300104"/>
            <a:ext cx="5879010" cy="943079"/>
          </a:xfrm>
        </p:spPr>
        <p:txBody>
          <a:bodyPr>
            <a:normAutofit/>
          </a:bodyPr>
          <a:lstStyle/>
          <a:p>
            <a:r>
              <a:rPr lang="en-US" sz="2800"/>
              <a:t>D23m-2110-ALINK </a:t>
            </a:r>
            <a:endParaRPr lang="en-CA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6</a:t>
            </a:fld>
            <a:endParaRPr lang="en-CA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35359" y="1271844"/>
            <a:ext cx="5289585" cy="5037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IP translation for D23m I/O Frames</a:t>
            </a:r>
          </a:p>
          <a:p>
            <a:endParaRPr lang="en-US" sz="2000" b="1">
              <a:solidFill>
                <a:srgbClr val="FFFF00"/>
              </a:solidFill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ST2110-30</a:t>
            </a:r>
          </a:p>
          <a:p>
            <a:endParaRPr lang="en-US" sz="2000" b="1">
              <a:solidFill>
                <a:srgbClr val="FFFF00"/>
              </a:solidFill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ST2022-7</a:t>
            </a:r>
          </a:p>
          <a:p>
            <a:endParaRPr lang="en-US" sz="2000"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NMOS Compliant IS04/05</a:t>
            </a:r>
          </a:p>
          <a:p>
            <a:endParaRPr lang="en-US" sz="2000" b="1">
              <a:solidFill>
                <a:srgbClr val="FFFF00"/>
              </a:solidFill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1, 2, 4, 8 and 16 channels per flow</a:t>
            </a:r>
          </a:p>
          <a:p>
            <a:endParaRPr lang="en-US" sz="2000" b="1">
              <a:solidFill>
                <a:srgbClr val="FFFF00"/>
              </a:solidFill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Retrofit into any D23m</a:t>
            </a:r>
          </a:p>
          <a:p>
            <a:endParaRPr lang="en-US">
              <a:latin typeface="Trebuchet MS"/>
              <a:ea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7" y="5720284"/>
            <a:ext cx="2334231" cy="6697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5D5E36-E230-FD8E-DE39-4FEBD8A31440}"/>
              </a:ext>
            </a:extLst>
          </p:cNvPr>
          <p:cNvGrpSpPr/>
          <p:nvPr/>
        </p:nvGrpSpPr>
        <p:grpSpPr>
          <a:xfrm>
            <a:off x="7586279" y="3657600"/>
            <a:ext cx="4288536" cy="1447446"/>
            <a:chOff x="2032888" y="944946"/>
            <a:chExt cx="3480149" cy="9545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D5C2C9-11BA-7153-C1C7-8D573937E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888" y="944946"/>
              <a:ext cx="3480149" cy="9545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0A4F13-24DF-58B5-0F91-A23E02857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3983" y="956528"/>
              <a:ext cx="3090679" cy="921618"/>
            </a:xfrm>
            <a:prstGeom prst="rect">
              <a:avLst/>
            </a:prstGeom>
            <a:scene3d>
              <a:camera prst="perspectiveFront" fov="2700000">
                <a:rot lat="0" lon="0" rev="0"/>
              </a:camera>
              <a:lightRig rig="threePt" dir="t">
                <a:rot lat="0" lon="0" rev="3000000"/>
              </a:lightRig>
            </a:scene3d>
            <a:sp3d extrusionH="4445000">
              <a:extrusionClr>
                <a:schemeClr val="bg1">
                  <a:lumMod val="65000"/>
                </a:schemeClr>
              </a:extrusion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811AE0-6C23-DEB2-987B-CE47B49B7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659" y="969479"/>
              <a:ext cx="301612" cy="9094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9DFFDD-7E53-FBC8-2BE2-73B80380E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024" y="972227"/>
              <a:ext cx="287541" cy="9106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B9136B-4BAF-41C7-BF96-62031BC53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155" y="973815"/>
              <a:ext cx="294058" cy="910681"/>
            </a:xfrm>
            <a:prstGeom prst="rect">
              <a:avLst/>
            </a:prstGeom>
          </p:spPr>
        </p:pic>
      </p:grpSp>
      <p:pic>
        <p:nvPicPr>
          <p:cNvPr id="13" name="Picture 12" descr="A close up of a computer part&#10;&#10;AI-generated content may be incorrect.">
            <a:extLst>
              <a:ext uri="{FF2B5EF4-FFF2-40B4-BE49-F238E27FC236}">
                <a16:creationId xmlns:a16="http://schemas.microsoft.com/office/drawing/2014/main" id="{A4D197BB-42BA-7440-49B8-123F08F138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57" y="506218"/>
            <a:ext cx="1681417" cy="5586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CA5ECD-4A15-D240-EC94-4A48E0E1178E}"/>
              </a:ext>
            </a:extLst>
          </p:cNvPr>
          <p:cNvSpPr/>
          <p:nvPr/>
        </p:nvSpPr>
        <p:spPr>
          <a:xfrm>
            <a:off x="8441771" y="145073"/>
            <a:ext cx="3321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>
                <a:ln w="0"/>
                <a:solidFill>
                  <a:srgbClr val="F2F2F2">
                    <a:lumMod val="75000"/>
                  </a:srgbClr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165100" stA="28000" endPos="720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I/O SOLUTIONS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0279CA3-B2CF-DC82-1EC4-61E90FE3CA37}"/>
              </a:ext>
            </a:extLst>
          </p:cNvPr>
          <p:cNvSpPr txBox="1">
            <a:spLocks/>
          </p:cNvSpPr>
          <p:nvPr/>
        </p:nvSpPr>
        <p:spPr>
          <a:xfrm>
            <a:off x="10211232" y="5343260"/>
            <a:ext cx="1903577" cy="1506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AEAEA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rPr>
              <a:t>Compliant</a:t>
            </a:r>
            <a:endParaRPr kumimoji="0" lang="en-CA" sz="16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437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F2195-AFF8-57C6-F5C7-76872E50F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90631D-7525-634F-5B8D-F2461529F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32863"/>
            <a:ext cx="12184175" cy="67922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802F0B-B225-72F0-B21F-051A6A0A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56" y="300104"/>
            <a:ext cx="5879010" cy="943079"/>
          </a:xfrm>
        </p:spPr>
        <p:txBody>
          <a:bodyPr>
            <a:normAutofit/>
          </a:bodyPr>
          <a:lstStyle/>
          <a:p>
            <a:r>
              <a:rPr lang="en-US" sz="2800"/>
              <a:t>D23m-2110-ALINK</a:t>
            </a:r>
            <a:endParaRPr lang="en-CA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CD443-FFD4-C092-60F5-8A6D1E9706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39A1B7-064B-44D1-9635-B98EE19B23F5}" type="slidenum">
              <a:rPr lang="en-CA" smtClean="0"/>
              <a:pPr/>
              <a:t>7</a:t>
            </a:fld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7177C9-2687-152C-2738-A69913E54D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5359" y="1271844"/>
            <a:ext cx="5289585" cy="5037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IP translation for D23m I/O Frames</a:t>
            </a:r>
          </a:p>
          <a:p>
            <a:endParaRPr lang="en-US" sz="2000" b="1">
              <a:solidFill>
                <a:srgbClr val="FFFF00"/>
              </a:solidFill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ST2110-30</a:t>
            </a:r>
          </a:p>
          <a:p>
            <a:endParaRPr lang="en-US" sz="2000" b="1">
              <a:solidFill>
                <a:srgbClr val="FFFF00"/>
              </a:solidFill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ST2022-7</a:t>
            </a:r>
          </a:p>
          <a:p>
            <a:endParaRPr lang="en-US" sz="2000"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NMOS Compliant IS04/05</a:t>
            </a:r>
          </a:p>
          <a:p>
            <a:endParaRPr lang="en-US" sz="2000" b="1">
              <a:solidFill>
                <a:srgbClr val="FFFF00"/>
              </a:solidFill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1, 2, 4, 8 and 16 channels per flow</a:t>
            </a:r>
          </a:p>
          <a:p>
            <a:endParaRPr lang="en-US" sz="2000" b="1">
              <a:solidFill>
                <a:srgbClr val="FFFF00"/>
              </a:solidFill>
              <a:latin typeface="Trebuchet MS"/>
              <a:ea typeface="Verdana"/>
            </a:endParaRPr>
          </a:p>
          <a:p>
            <a:r>
              <a:rPr lang="en-US" sz="2000" b="1">
                <a:solidFill>
                  <a:srgbClr val="FFFF00"/>
                </a:solidFill>
                <a:latin typeface="Trebuchet MS"/>
                <a:ea typeface="Verdana"/>
              </a:rPr>
              <a:t>Retrofit into any D23m</a:t>
            </a:r>
          </a:p>
          <a:p>
            <a:endParaRPr lang="en-US">
              <a:latin typeface="Trebuchet MS"/>
              <a:ea typeface="Verdan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F6FE30-A02B-03CA-074E-3B9003A9B2EE}"/>
              </a:ext>
            </a:extLst>
          </p:cNvPr>
          <p:cNvGrpSpPr/>
          <p:nvPr/>
        </p:nvGrpSpPr>
        <p:grpSpPr>
          <a:xfrm>
            <a:off x="7586279" y="3657600"/>
            <a:ext cx="4288536" cy="1447446"/>
            <a:chOff x="2032888" y="944946"/>
            <a:chExt cx="3480149" cy="9545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A19C6A-1BD3-CF16-96D9-BEC83BD16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888" y="944946"/>
              <a:ext cx="3480149" cy="9545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63633F-32FA-88FF-43FB-4725FA723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3983" y="956528"/>
              <a:ext cx="3090679" cy="921618"/>
            </a:xfrm>
            <a:prstGeom prst="rect">
              <a:avLst/>
            </a:prstGeom>
            <a:scene3d>
              <a:camera prst="perspectiveFront" fov="2700000">
                <a:rot lat="0" lon="0" rev="0"/>
              </a:camera>
              <a:lightRig rig="threePt" dir="t">
                <a:rot lat="0" lon="0" rev="3000000"/>
              </a:lightRig>
            </a:scene3d>
            <a:sp3d extrusionH="4445000">
              <a:extrusionClr>
                <a:schemeClr val="bg1">
                  <a:lumMod val="65000"/>
                </a:schemeClr>
              </a:extrusion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A99ADA-AE26-2CB5-183B-67F9DEBA6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659" y="969479"/>
              <a:ext cx="301612" cy="9094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3C99D2-96E9-8160-C0F0-5A02F0377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024" y="972227"/>
              <a:ext cx="287541" cy="9106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8C12CB-1A4B-4E09-066A-C03877C46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155" y="973815"/>
              <a:ext cx="294058" cy="910681"/>
            </a:xfrm>
            <a:prstGeom prst="rect">
              <a:avLst/>
            </a:prstGeom>
          </p:spPr>
        </p:pic>
      </p:grpSp>
      <p:pic>
        <p:nvPicPr>
          <p:cNvPr id="13" name="Picture 12" descr="A close up of a computer part&#10;&#10;AI-generated content may be incorrect.">
            <a:extLst>
              <a:ext uri="{FF2B5EF4-FFF2-40B4-BE49-F238E27FC236}">
                <a16:creationId xmlns:a16="http://schemas.microsoft.com/office/drawing/2014/main" id="{3224161B-583E-B3F9-96BA-071F83A7D5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949" y="3689444"/>
            <a:ext cx="413495" cy="137375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90BBFB-376C-3DE9-7043-EE7908F15A3E}"/>
              </a:ext>
            </a:extLst>
          </p:cNvPr>
          <p:cNvSpPr/>
          <p:nvPr/>
        </p:nvSpPr>
        <p:spPr>
          <a:xfrm>
            <a:off x="8441771" y="145073"/>
            <a:ext cx="3321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>
                <a:ln w="0"/>
                <a:solidFill>
                  <a:srgbClr val="F2F2F2">
                    <a:lumMod val="75000"/>
                  </a:srgbClr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165100" stA="28000" endPos="720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I/O SOLUTIONS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EF5654-D455-B28A-C2C5-4ED9239860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7" y="5720284"/>
            <a:ext cx="2334231" cy="669777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C3980345-1C9D-9458-F922-5F9284E702A1}"/>
              </a:ext>
            </a:extLst>
          </p:cNvPr>
          <p:cNvSpPr txBox="1">
            <a:spLocks/>
          </p:cNvSpPr>
          <p:nvPr/>
        </p:nvSpPr>
        <p:spPr>
          <a:xfrm>
            <a:off x="10211232" y="5343260"/>
            <a:ext cx="1903577" cy="1506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AEAEA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rPr>
              <a:t>Compliant</a:t>
            </a:r>
            <a:endParaRPr kumimoji="0" lang="en-CA" sz="16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784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1D75F-AF08-45D7-959A-B18F39D12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77ADB7-6953-EE0A-7458-BEF1D3EF141C}"/>
              </a:ext>
            </a:extLst>
          </p:cNvPr>
          <p:cNvGrpSpPr/>
          <p:nvPr/>
        </p:nvGrpSpPr>
        <p:grpSpPr>
          <a:xfrm>
            <a:off x="5783198" y="1924382"/>
            <a:ext cx="6073442" cy="2829393"/>
            <a:chOff x="5783198" y="1924382"/>
            <a:chExt cx="6073442" cy="2829393"/>
          </a:xfrm>
        </p:grpSpPr>
        <p:pic>
          <p:nvPicPr>
            <p:cNvPr id="11" name="Picture 10" descr="A close-up of a white window&#10;&#10;Description automatically generated">
              <a:extLst>
                <a:ext uri="{FF2B5EF4-FFF2-40B4-BE49-F238E27FC236}">
                  <a16:creationId xmlns:a16="http://schemas.microsoft.com/office/drawing/2014/main" id="{B2EBE205-BDBB-B7C9-4D76-EABF15E2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198" y="2505456"/>
              <a:ext cx="6073442" cy="1697916"/>
            </a:xfrm>
            <a:prstGeom prst="rect">
              <a:avLst/>
            </a:prstGeom>
          </p:spPr>
        </p:pic>
        <p:pic>
          <p:nvPicPr>
            <p:cNvPr id="15" name="Picture 154">
              <a:extLst>
                <a:ext uri="{FF2B5EF4-FFF2-40B4-BE49-F238E27FC236}">
                  <a16:creationId xmlns:a16="http://schemas.microsoft.com/office/drawing/2014/main" id="{0DFAB8EE-9929-963E-1458-54BA92B7C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7923" y="2554529"/>
              <a:ext cx="757624" cy="161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7">
              <a:extLst>
                <a:ext uri="{FF2B5EF4-FFF2-40B4-BE49-F238E27FC236}">
                  <a16:creationId xmlns:a16="http://schemas.microsoft.com/office/drawing/2014/main" id="{EEC727C9-DE56-BE12-755C-082B0617D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5007" y="2552913"/>
              <a:ext cx="753195" cy="161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8">
              <a:extLst>
                <a:ext uri="{FF2B5EF4-FFF2-40B4-BE49-F238E27FC236}">
                  <a16:creationId xmlns:a16="http://schemas.microsoft.com/office/drawing/2014/main" id="{9A7E6F7F-056F-8576-0128-B85CAFF8F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00" y="2554529"/>
              <a:ext cx="766485" cy="161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A white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871E913F-CDF0-EB1D-3CD1-5C4C14C4E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" t="4685" r="346" b="53270"/>
            <a:stretch/>
          </p:blipFill>
          <p:spPr>
            <a:xfrm>
              <a:off x="5783198" y="4207785"/>
              <a:ext cx="6073442" cy="5459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4BD3BD-8CC8-C7E6-CA11-C1A622F43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29" t="7646" r="496" b="4888"/>
            <a:stretch/>
          </p:blipFill>
          <p:spPr>
            <a:xfrm>
              <a:off x="5783198" y="1924382"/>
              <a:ext cx="6073442" cy="578867"/>
            </a:xfrm>
            <a:prstGeom prst="rect">
              <a:avLst/>
            </a:prstGeom>
          </p:spPr>
        </p:pic>
        <p:pic>
          <p:nvPicPr>
            <p:cNvPr id="17" name="Picture 156">
              <a:extLst>
                <a:ext uri="{FF2B5EF4-FFF2-40B4-BE49-F238E27FC236}">
                  <a16:creationId xmlns:a16="http://schemas.microsoft.com/office/drawing/2014/main" id="{E055D158-B53F-8CDC-3678-84528679A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7923" y="3349624"/>
              <a:ext cx="891387" cy="115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51342E-963D-FA1D-4576-A875CF2400A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56685" y="1222255"/>
            <a:ext cx="7154022" cy="531724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any A-Link based D23m to be ST2110-30 capable</a:t>
            </a:r>
          </a:p>
          <a:p>
            <a:pPr>
              <a:spcBef>
                <a:spcPts val="0"/>
              </a:spcBef>
            </a:pPr>
            <a:endParaRPr 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ST2022-7 compliant</a:t>
            </a:r>
          </a:p>
          <a:p>
            <a:pPr>
              <a:spcBef>
                <a:spcPts val="0"/>
              </a:spcBef>
            </a:pPr>
            <a:endParaRPr 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 I/O channels per card</a:t>
            </a:r>
          </a:p>
          <a:p>
            <a:pPr>
              <a:spcBef>
                <a:spcPts val="0"/>
              </a:spcBef>
            </a:pPr>
            <a:endParaRPr 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 3 cards per D23 frame – Total 768 channels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i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solidFill>
                  <a:schemeClr val="tx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SFP-based 2110 bi-directional interface</a:t>
            </a:r>
          </a:p>
          <a:p>
            <a:pPr>
              <a:spcBef>
                <a:spcPts val="0"/>
              </a:spcBef>
            </a:pPr>
            <a:endParaRPr lang="en-US" sz="200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solidFill>
                  <a:schemeClr val="tx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Multi mode or Single Mode </a:t>
            </a:r>
          </a:p>
          <a:p>
            <a:pPr>
              <a:spcBef>
                <a:spcPts val="0"/>
              </a:spcBef>
            </a:pPr>
            <a:endParaRPr lang="en-US" sz="200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solidFill>
                  <a:schemeClr val="tx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Can be mixed with other D23 cards</a:t>
            </a:r>
          </a:p>
          <a:p>
            <a:pPr>
              <a:spcBef>
                <a:spcPts val="0"/>
              </a:spcBef>
            </a:pPr>
            <a:endParaRPr lang="en-US" sz="200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D23m I/O frames only </a:t>
            </a:r>
            <a:r>
              <a:rPr lang="en-US" sz="2000" i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(new or existing)</a:t>
            </a:r>
          </a:p>
          <a:p>
            <a:pPr>
              <a:spcBef>
                <a:spcPts val="0"/>
              </a:spcBef>
            </a:pPr>
            <a:endParaRPr lang="en-US" sz="200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width D23m card</a:t>
            </a:r>
          </a:p>
          <a:p>
            <a:pPr>
              <a:spcBef>
                <a:spcPts val="0"/>
              </a:spcBef>
            </a:pPr>
            <a:endParaRPr lang="en-US" sz="200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00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05C9ABF-979F-7B8B-2214-0133040E440A}"/>
              </a:ext>
            </a:extLst>
          </p:cNvPr>
          <p:cNvSpPr txBox="1">
            <a:spLocks/>
          </p:cNvSpPr>
          <p:nvPr/>
        </p:nvSpPr>
        <p:spPr>
          <a:xfrm>
            <a:off x="335360" y="548680"/>
            <a:ext cx="504056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AEAEA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rPr>
              <a:t>D23m-2110-IO : Audio over IP card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646C23-29ED-F95C-8C26-8FA1BA77250F}"/>
              </a:ext>
            </a:extLst>
          </p:cNvPr>
          <p:cNvSpPr/>
          <p:nvPr/>
        </p:nvSpPr>
        <p:spPr>
          <a:xfrm>
            <a:off x="8441771" y="145073"/>
            <a:ext cx="3321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>
                <a:ln w="0"/>
                <a:solidFill>
                  <a:srgbClr val="F2F2F2">
                    <a:lumMod val="75000"/>
                  </a:srgbClr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165100" stA="28000" endPos="720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I/O SOLUTIONS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E2AAA-44F9-95FD-3B9D-E42A812B28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7" y="5720284"/>
            <a:ext cx="2334231" cy="66977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43C305C-3E1D-FFDF-AE38-ACD7135FFB5A}"/>
              </a:ext>
            </a:extLst>
          </p:cNvPr>
          <p:cNvSpPr txBox="1">
            <a:spLocks/>
          </p:cNvSpPr>
          <p:nvPr/>
        </p:nvSpPr>
        <p:spPr>
          <a:xfrm>
            <a:off x="10211232" y="5343260"/>
            <a:ext cx="1903577" cy="1506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AEAEA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rPr>
              <a:t>Compliant</a:t>
            </a:r>
            <a:endParaRPr kumimoji="0" lang="en-CA" sz="16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EDF8A-D966-47AE-2D7F-254F2206DA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3082" y="791731"/>
            <a:ext cx="189547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77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69480-818A-C560-8A4C-D24BBF263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E3AFE9A-96FB-B7DA-6D43-761041D51FED}"/>
              </a:ext>
            </a:extLst>
          </p:cNvPr>
          <p:cNvGrpSpPr/>
          <p:nvPr/>
        </p:nvGrpSpPr>
        <p:grpSpPr>
          <a:xfrm>
            <a:off x="5783198" y="1924384"/>
            <a:ext cx="6073442" cy="2829393"/>
            <a:chOff x="5783198" y="1924384"/>
            <a:chExt cx="6073442" cy="2829393"/>
          </a:xfrm>
        </p:grpSpPr>
        <p:pic>
          <p:nvPicPr>
            <p:cNvPr id="11" name="Picture 10" descr="A close-up of a white window&#10;&#10;Description automatically generated">
              <a:extLst>
                <a:ext uri="{FF2B5EF4-FFF2-40B4-BE49-F238E27FC236}">
                  <a16:creationId xmlns:a16="http://schemas.microsoft.com/office/drawing/2014/main" id="{7137BAA0-9C92-79A1-8949-3B98E34B0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198" y="2505459"/>
              <a:ext cx="6073442" cy="1697916"/>
            </a:xfrm>
            <a:prstGeom prst="rect">
              <a:avLst/>
            </a:prstGeom>
          </p:spPr>
        </p:pic>
        <p:pic>
          <p:nvPicPr>
            <p:cNvPr id="15" name="Picture 154">
              <a:extLst>
                <a:ext uri="{FF2B5EF4-FFF2-40B4-BE49-F238E27FC236}">
                  <a16:creationId xmlns:a16="http://schemas.microsoft.com/office/drawing/2014/main" id="{43371D3B-2145-B0D5-1163-6CCE2DA48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7923" y="2554531"/>
              <a:ext cx="757624" cy="161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7">
              <a:extLst>
                <a:ext uri="{FF2B5EF4-FFF2-40B4-BE49-F238E27FC236}">
                  <a16:creationId xmlns:a16="http://schemas.microsoft.com/office/drawing/2014/main" id="{E8059EC3-09A9-45D9-F096-FB3B30A0B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5007" y="2552915"/>
              <a:ext cx="753195" cy="161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8">
              <a:extLst>
                <a:ext uri="{FF2B5EF4-FFF2-40B4-BE49-F238E27FC236}">
                  <a16:creationId xmlns:a16="http://schemas.microsoft.com/office/drawing/2014/main" id="{89844D25-5240-C405-93F0-3F8DB0E24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00" y="2554531"/>
              <a:ext cx="766485" cy="161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A white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414DC6F3-4DD6-23CE-F509-09A43A13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" t="4685" r="346" b="53270"/>
            <a:stretch/>
          </p:blipFill>
          <p:spPr>
            <a:xfrm>
              <a:off x="5783198" y="4207787"/>
              <a:ext cx="6073442" cy="5459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3E11CA-D83D-86A2-71CB-5EB281177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29" t="7646" r="496" b="4888"/>
            <a:stretch/>
          </p:blipFill>
          <p:spPr>
            <a:xfrm>
              <a:off x="5783198" y="1924384"/>
              <a:ext cx="6073442" cy="578867"/>
            </a:xfrm>
            <a:prstGeom prst="rect">
              <a:avLst/>
            </a:prstGeom>
          </p:spPr>
        </p:pic>
        <p:pic>
          <p:nvPicPr>
            <p:cNvPr id="17" name="Picture 156">
              <a:extLst>
                <a:ext uri="{FF2B5EF4-FFF2-40B4-BE49-F238E27FC236}">
                  <a16:creationId xmlns:a16="http://schemas.microsoft.com/office/drawing/2014/main" id="{AAEC192F-4533-4619-B770-3BF433510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7923" y="3349626"/>
              <a:ext cx="891387" cy="115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6887B9F-7CD5-8059-D434-666B9900C3CE}"/>
              </a:ext>
            </a:extLst>
          </p:cNvPr>
          <p:cNvSpPr/>
          <p:nvPr/>
        </p:nvSpPr>
        <p:spPr>
          <a:xfrm>
            <a:off x="8441771" y="145073"/>
            <a:ext cx="3321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>
                <a:ln w="0"/>
                <a:solidFill>
                  <a:srgbClr val="F2F2F2">
                    <a:lumMod val="75000"/>
                  </a:srgbClr>
                </a:solidFill>
                <a:effectLst>
                  <a:innerShdw blurRad="25400" dist="50800" dir="1080000">
                    <a:prstClr val="black">
                      <a:alpha val="75000"/>
                    </a:prstClr>
                  </a:innerShdw>
                  <a:reflection blurRad="165100" stA="28000" endPos="72000" dir="5400000" sy="-100000" algn="bl" rotWithShape="0"/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I/O SOLUTIONS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6E811CE-1F64-2E46-BECC-6F94FB2E669D}"/>
              </a:ext>
            </a:extLst>
          </p:cNvPr>
          <p:cNvSpPr txBox="1">
            <a:spLocks/>
          </p:cNvSpPr>
          <p:nvPr/>
        </p:nvSpPr>
        <p:spPr>
          <a:xfrm>
            <a:off x="156685" y="1222255"/>
            <a:ext cx="7154022" cy="4973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Allows any A-Link based D23m to be ST2110-30 capable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ST2022-7 compliant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256 I/O channels per card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 3 cards per D23 frame – Total 768 channels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10000"/>
                    <a:lumOff val="9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SFP-based 2110 bi-directional interface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10000"/>
                  <a:lumOff val="9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10000"/>
                    <a:lumOff val="9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Multi mode or Single Mode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10000"/>
                  <a:lumOff val="9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10000"/>
                    <a:lumOff val="9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Can be mixed with other D23 cards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10000"/>
                  <a:lumOff val="9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D23m I/O frames only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(new or existing)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10000"/>
                  <a:lumOff val="9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Double width D23m card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10000"/>
                  <a:lumOff val="9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10000"/>
                  <a:lumOff val="9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1356BEA5-678A-A21B-0BCC-B5B810CFCBDB}"/>
              </a:ext>
            </a:extLst>
          </p:cNvPr>
          <p:cNvSpPr txBox="1">
            <a:spLocks/>
          </p:cNvSpPr>
          <p:nvPr/>
        </p:nvSpPr>
        <p:spPr>
          <a:xfrm>
            <a:off x="335360" y="548680"/>
            <a:ext cx="504056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AEAEA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rPr>
              <a:t>D23m-2110-IO : Audio over IP card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061D72-8863-8EA0-E909-805B78F40F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547" y="5720284"/>
            <a:ext cx="2334231" cy="66977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CEF39722-1A56-F9C3-1C52-B4705358A4AB}"/>
              </a:ext>
            </a:extLst>
          </p:cNvPr>
          <p:cNvSpPr txBox="1">
            <a:spLocks/>
          </p:cNvSpPr>
          <p:nvPr/>
        </p:nvSpPr>
        <p:spPr>
          <a:xfrm>
            <a:off x="10211232" y="5343260"/>
            <a:ext cx="1903577" cy="1506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AEAEA"/>
                </a:solidFill>
                <a:latin typeface="Trebuchet MS" panose="020B0603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</a:rPr>
              <a:t>Compliant</a:t>
            </a:r>
            <a:endParaRPr kumimoji="0" lang="en-CA" sz="16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8895D3-FBEC-5915-DB8A-937AC10A22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6171" y="2537928"/>
            <a:ext cx="498673" cy="1633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69D1CA-3ACC-60F6-B635-228A08CC7D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4388" y="2537943"/>
            <a:ext cx="498673" cy="1633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4C9B56-FB81-6C74-AA6C-E6779411C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6212" y="2552915"/>
            <a:ext cx="498673" cy="16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54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vertz Theme">
      <a:dk1>
        <a:srgbClr val="262626"/>
      </a:dk1>
      <a:lt1>
        <a:srgbClr val="E7E6E6"/>
      </a:lt1>
      <a:dk2>
        <a:srgbClr val="262626"/>
      </a:dk2>
      <a:lt2>
        <a:srgbClr val="F2F2F2"/>
      </a:lt2>
      <a:accent1>
        <a:srgbClr val="FFFF00"/>
      </a:accent1>
      <a:accent2>
        <a:srgbClr val="FFD965"/>
      </a:accent2>
      <a:accent3>
        <a:srgbClr val="F2F2F2"/>
      </a:accent3>
      <a:accent4>
        <a:srgbClr val="D9D9D9"/>
      </a:accent4>
      <a:accent5>
        <a:srgbClr val="EBF3F9"/>
      </a:accent5>
      <a:accent6>
        <a:srgbClr val="5B9BD5"/>
      </a:accent6>
      <a:hlink>
        <a:srgbClr val="FF0000"/>
      </a:hlink>
      <a:folHlink>
        <a:srgbClr val="FF000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rmAutofit fontScale="92500" lnSpcReduction="10000"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B81DA34-6EEC-4B11-9592-857D69E873DA}" vid="{09F35065-2935-4E4C-9837-B6D5F76E0BFD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BF53EF52344E4AA85488C48365FEB0" ma:contentTypeVersion="17" ma:contentTypeDescription="Create a new document." ma:contentTypeScope="" ma:versionID="6ecc7ba9e418a03c56052a95b1346c9d">
  <xsd:schema xmlns:xsd="http://www.w3.org/2001/XMLSchema" xmlns:xs="http://www.w3.org/2001/XMLSchema" xmlns:p="http://schemas.microsoft.com/office/2006/metadata/properties" xmlns:ns2="9284f66c-b0a2-457c-aad2-f30acd6a7f4e" xmlns:ns3="c68c65f4-e128-4353-b7b8-627fa6cd2ae4" targetNamespace="http://schemas.microsoft.com/office/2006/metadata/properties" ma:root="true" ma:fieldsID="9df48dac885e81d2f71760cfbe27f237" ns2:_="" ns3:_="">
    <xsd:import namespace="9284f66c-b0a2-457c-aad2-f30acd6a7f4e"/>
    <xsd:import namespace="c68c65f4-e128-4353-b7b8-627fa6cd2a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x0034_066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4f66c-b0a2-457c-aad2-f30acd6a7f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377ff8d-6a5c-4e9d-aed6-ee53d7c4f2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x0034_066" ma:index="23" nillable="true" ma:displayName="4066" ma:format="Dropdown" ma:internalName="_x0034_066">
      <xsd:simpleType>
        <xsd:restriction base="dms:Text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8c65f4-e128-4353-b7b8-627fa6cd2ae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2bb81b7-684a-48b6-bb6c-952c76ac21b4}" ma:internalName="TaxCatchAll" ma:showField="CatchAllData" ma:web="c68c65f4-e128-4353-b7b8-627fa6cd2a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84f66c-b0a2-457c-aad2-f30acd6a7f4e">
      <Terms xmlns="http://schemas.microsoft.com/office/infopath/2007/PartnerControls"/>
    </lcf76f155ced4ddcb4097134ff3c332f>
    <_x0034_066 xmlns="9284f66c-b0a2-457c-aad2-f30acd6a7f4e" xsi:nil="true"/>
    <TaxCatchAll xmlns="c68c65f4-e128-4353-b7b8-627fa6cd2ae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73A22E-CA41-4CF7-84F3-4E20690FDE16}">
  <ds:schemaRefs>
    <ds:schemaRef ds:uri="9284f66c-b0a2-457c-aad2-f30acd6a7f4e"/>
    <ds:schemaRef ds:uri="c68c65f4-e128-4353-b7b8-627fa6cd2a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B5349E4-5A5F-40AB-9FDA-8DC69FA7534B}">
  <ds:schemaRefs>
    <ds:schemaRef ds:uri="6e750d98-2b7e-4c67-b94c-e1d6e8097c7a"/>
    <ds:schemaRef ds:uri="9284f66c-b0a2-457c-aad2-f30acd6a7f4e"/>
    <ds:schemaRef ds:uri="c68c65f4-e128-4353-b7b8-627fa6cd2ae4"/>
    <ds:schemaRef ds:uri="f74f899d-3673-4e78-bc41-3dca32b993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8F32EA-8987-4C5C-BBA3-C94CFE820E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sc2022-v3</Template>
  <TotalTime>0</TotalTime>
  <Words>948</Words>
  <Application>Microsoft Office PowerPoint</Application>
  <PresentationFormat>Širokoúhlá obrazovka</PresentationFormat>
  <Paragraphs>211</Paragraphs>
  <Slides>20</Slides>
  <Notes>10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Avenir Next LT Pro</vt:lpstr>
      <vt:lpstr>Europa-Bold</vt:lpstr>
      <vt:lpstr>Europa-Regular</vt:lpstr>
      <vt:lpstr>Trebuchet MS</vt:lpstr>
      <vt:lpstr>Verdana</vt:lpstr>
      <vt:lpstr>VIOLLEN Patricia Script</vt:lpstr>
      <vt:lpstr>Office Theme</vt:lpstr>
      <vt:lpstr>3_Office Theme</vt:lpstr>
      <vt:lpstr>Prezentace aplikace PowerPoint</vt:lpstr>
      <vt:lpstr>Prezentace aplikace PowerPoint</vt:lpstr>
      <vt:lpstr>Prezentace aplikace PowerPoint</vt:lpstr>
      <vt:lpstr>VISTA Production Mixing Consoles</vt:lpstr>
      <vt:lpstr>Prezentace aplikace PowerPoint</vt:lpstr>
      <vt:lpstr>D23m-2110-ALINK </vt:lpstr>
      <vt:lpstr>D23m-2110-ALINK</vt:lpstr>
      <vt:lpstr>Prezentace aplikace PowerPoint</vt:lpstr>
      <vt:lpstr>Prezentace aplikace PowerPoint</vt:lpstr>
      <vt:lpstr>Prezentace aplikace PowerPoint</vt:lpstr>
      <vt:lpstr>Prezentace aplikace PowerPoint</vt:lpstr>
      <vt:lpstr>ST2110-30 Inputs &amp; Outputs in Vista core matrix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 Goyal</dc:creator>
  <cp:lastModifiedBy>Eva Vasnovska</cp:lastModifiedBy>
  <cp:revision>1</cp:revision>
  <dcterms:created xsi:type="dcterms:W3CDTF">2022-11-11T02:34:52Z</dcterms:created>
  <dcterms:modified xsi:type="dcterms:W3CDTF">2025-05-27T10:14:34Z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0x0101009BBF53EF52344E4AA85488C48365FEB0</vt:lpwstr>
  </property>
  <property fmtid="{D5CDD505-2E9C-101B-9397-08002B2CF9AE}" pid="3" name="MediaServiceImageTags">
    <vt:lpwstr/>
  </property>
</Properties>
</file>